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7" r:id="rId4"/>
    <p:sldId id="275" r:id="rId5"/>
    <p:sldId id="274" r:id="rId6"/>
    <p:sldId id="276" r:id="rId7"/>
    <p:sldId id="258" r:id="rId8"/>
    <p:sldId id="288" r:id="rId9"/>
    <p:sldId id="267" r:id="rId10"/>
    <p:sldId id="278" r:id="rId11"/>
    <p:sldId id="270" r:id="rId12"/>
    <p:sldId id="279" r:id="rId13"/>
    <p:sldId id="271" r:id="rId14"/>
    <p:sldId id="260" r:id="rId15"/>
    <p:sldId id="261" r:id="rId16"/>
    <p:sldId id="265" r:id="rId17"/>
    <p:sldId id="280" r:id="rId18"/>
    <p:sldId id="268" r:id="rId19"/>
    <p:sldId id="281" r:id="rId20"/>
    <p:sldId id="262" r:id="rId21"/>
    <p:sldId id="266" r:id="rId22"/>
    <p:sldId id="282" r:id="rId23"/>
    <p:sldId id="269" r:id="rId24"/>
    <p:sldId id="283" r:id="rId25"/>
    <p:sldId id="264" r:id="rId26"/>
    <p:sldId id="284" r:id="rId27"/>
    <p:sldId id="285"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0" d="100"/>
          <a:sy n="70" d="100"/>
        </p:scale>
        <p:origin x="-7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F9D44-EE5D-6846-BF3F-2AA193F20C19}"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7EF317C-C281-5B4C-955E-A12782CA9570}" type="datetimeFigureOut">
              <a:rPr lang="en-US" smtClean="0"/>
              <a:pPr/>
              <a:t>11/29/2010</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40F9D44-EE5D-6846-BF3F-2AA193F20C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F9D44-EE5D-6846-BF3F-2AA193F20C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27EF317C-C281-5B4C-955E-A12782CA9570}" type="datetimeFigureOut">
              <a:rPr lang="en-US" smtClean="0"/>
              <a:pPr/>
              <a:t>11/29/2010</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40F9D44-EE5D-6846-BF3F-2AA193F20C1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F9D44-EE5D-6846-BF3F-2AA193F20C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7EF317C-C281-5B4C-955E-A12782CA9570}"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F9D44-EE5D-6846-BF3F-2AA193F20C19}"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F9D44-EE5D-6846-BF3F-2AA193F20C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F9D44-EE5D-6846-BF3F-2AA193F20C19}"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F9D44-EE5D-6846-BF3F-2AA193F20C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F9D44-EE5D-6846-BF3F-2AA193F20C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F9D44-EE5D-6846-BF3F-2AA193F20C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F9D44-EE5D-6846-BF3F-2AA193F20C19}"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27EF317C-C281-5B4C-955E-A12782CA9570}" type="datetimeFigureOut">
              <a:rPr lang="en-US" smtClean="0"/>
              <a:pPr/>
              <a:t>11/29/2010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F9D44-EE5D-6846-BF3F-2AA193F20C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7EF317C-C281-5B4C-955E-A12782CA9570}" type="datetimeFigureOut">
              <a:rPr lang="en-US" smtClean="0"/>
              <a:pPr/>
              <a:t>11/29/2010</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40F9D44-EE5D-6846-BF3F-2AA193F20C19}"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27EF317C-C281-5B4C-955E-A12782CA9570}" type="datetimeFigureOut">
              <a:rPr lang="en-US" smtClean="0"/>
              <a:pPr/>
              <a:t>11/29/2010</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C40F9D44-EE5D-6846-BF3F-2AA193F20C1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(3) Branches of government</a:t>
            </a:r>
            <a:endParaRPr lang="en-US" dirty="0"/>
          </a:p>
        </p:txBody>
      </p:sp>
      <p:sp>
        <p:nvSpPr>
          <p:cNvPr id="3" name="Subtitle 2"/>
          <p:cNvSpPr>
            <a:spLocks noGrp="1"/>
          </p:cNvSpPr>
          <p:nvPr>
            <p:ph type="subTitle" idx="1"/>
          </p:nvPr>
        </p:nvSpPr>
        <p:spPr>
          <a:xfrm>
            <a:off x="381000" y="3478306"/>
            <a:ext cx="8305799" cy="1752600"/>
          </a:xfrm>
        </p:spPr>
        <p:txBody>
          <a:bodyPr>
            <a:normAutofit/>
          </a:bodyPr>
          <a:lstStyle/>
          <a:p>
            <a:r>
              <a:rPr lang="en-US" sz="3200" dirty="0" smtClean="0"/>
              <a:t>Legislative, Executive, Judicial</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a:t>
            </a:r>
            <a:r>
              <a:rPr lang="en-US" dirty="0" smtClean="0"/>
              <a:t>. capitol building</a:t>
            </a:r>
            <a:endParaRPr lang="en-US" dirty="0"/>
          </a:p>
        </p:txBody>
      </p:sp>
      <p:pic>
        <p:nvPicPr>
          <p:cNvPr id="4" name="Picture 3" descr="capitol-building-picture.jpg"/>
          <p:cNvPicPr>
            <a:picLocks noChangeAspect="1"/>
          </p:cNvPicPr>
          <p:nvPr/>
        </p:nvPicPr>
        <p:blipFill>
          <a:blip r:embed="rId2"/>
          <a:stretch>
            <a:fillRect/>
          </a:stretch>
        </p:blipFill>
        <p:spPr>
          <a:xfrm>
            <a:off x="0" y="2057400"/>
            <a:ext cx="9144000" cy="40561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TX Speaker of the house</a:t>
            </a:r>
            <a:endParaRPr lang="en-US" dirty="0"/>
          </a:p>
        </p:txBody>
      </p:sp>
      <p:sp>
        <p:nvSpPr>
          <p:cNvPr id="5" name="TextBox 4"/>
          <p:cNvSpPr txBox="1"/>
          <p:nvPr/>
        </p:nvSpPr>
        <p:spPr>
          <a:xfrm>
            <a:off x="3048000" y="6205686"/>
            <a:ext cx="3067035" cy="461665"/>
          </a:xfrm>
          <a:prstGeom prst="rect">
            <a:avLst/>
          </a:prstGeom>
          <a:noFill/>
        </p:spPr>
        <p:txBody>
          <a:bodyPr wrap="square" rtlCol="0">
            <a:spAutoFit/>
          </a:bodyPr>
          <a:lstStyle/>
          <a:p>
            <a:pPr algn="ctr"/>
            <a:r>
              <a:rPr lang="en-US" sz="2400" dirty="0" smtClean="0">
                <a:solidFill>
                  <a:schemeClr val="bg2"/>
                </a:solidFill>
              </a:rPr>
              <a:t>Joe Straus (R)</a:t>
            </a:r>
            <a:endParaRPr lang="en-US" sz="2400" dirty="0">
              <a:solidFill>
                <a:schemeClr val="bg2"/>
              </a:solidFill>
            </a:endParaRPr>
          </a:p>
        </p:txBody>
      </p:sp>
      <p:pic>
        <p:nvPicPr>
          <p:cNvPr id="19458" name="Picture 2" descr="House Speaker Joe Straus"/>
          <p:cNvPicPr>
            <a:picLocks noChangeAspect="1" noChangeArrowheads="1"/>
          </p:cNvPicPr>
          <p:nvPr/>
        </p:nvPicPr>
        <p:blipFill>
          <a:blip r:embed="rId2"/>
          <a:srcRect/>
          <a:stretch>
            <a:fillRect/>
          </a:stretch>
        </p:blipFill>
        <p:spPr bwMode="auto">
          <a:xfrm>
            <a:off x="2819400" y="1633323"/>
            <a:ext cx="3463910" cy="45723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U.S. Speaker of the house</a:t>
            </a:r>
            <a:endParaRPr lang="en-US" dirty="0"/>
          </a:p>
        </p:txBody>
      </p:sp>
      <p:pic>
        <p:nvPicPr>
          <p:cNvPr id="4" name="Picture 3" descr="nancy_pelosi.jpg"/>
          <p:cNvPicPr>
            <a:picLocks noChangeAspect="1"/>
          </p:cNvPicPr>
          <p:nvPr/>
        </p:nvPicPr>
        <p:blipFill>
          <a:blip r:embed="rId2"/>
          <a:stretch>
            <a:fillRect/>
          </a:stretch>
        </p:blipFill>
        <p:spPr>
          <a:xfrm>
            <a:off x="2819400" y="1524000"/>
            <a:ext cx="3505200" cy="4681686"/>
          </a:xfrm>
          <a:prstGeom prst="rect">
            <a:avLst/>
          </a:prstGeom>
        </p:spPr>
      </p:pic>
      <p:sp>
        <p:nvSpPr>
          <p:cNvPr id="5" name="TextBox 4"/>
          <p:cNvSpPr txBox="1"/>
          <p:nvPr/>
        </p:nvSpPr>
        <p:spPr>
          <a:xfrm>
            <a:off x="3048000" y="6205686"/>
            <a:ext cx="3067035" cy="461665"/>
          </a:xfrm>
          <a:prstGeom prst="rect">
            <a:avLst/>
          </a:prstGeom>
          <a:noFill/>
        </p:spPr>
        <p:txBody>
          <a:bodyPr wrap="square" rtlCol="0">
            <a:spAutoFit/>
          </a:bodyPr>
          <a:lstStyle/>
          <a:p>
            <a:pPr algn="ctr"/>
            <a:r>
              <a:rPr lang="en-US" sz="2400" dirty="0" smtClean="0">
                <a:solidFill>
                  <a:schemeClr val="bg2"/>
                </a:solidFill>
              </a:rPr>
              <a:t>Nancy Pelosi (D)</a:t>
            </a:r>
            <a:endParaRPr lang="en-US" sz="2400" dirty="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senators</a:t>
            </a:r>
            <a:endParaRPr lang="en-US" dirty="0"/>
          </a:p>
        </p:txBody>
      </p:sp>
      <p:pic>
        <p:nvPicPr>
          <p:cNvPr id="4" name="Picture 3" descr="John Cornyn.jpg"/>
          <p:cNvPicPr>
            <a:picLocks noChangeAspect="1"/>
          </p:cNvPicPr>
          <p:nvPr/>
        </p:nvPicPr>
        <p:blipFill>
          <a:blip r:embed="rId2"/>
          <a:stretch>
            <a:fillRect/>
          </a:stretch>
        </p:blipFill>
        <p:spPr>
          <a:xfrm>
            <a:off x="779463" y="1600200"/>
            <a:ext cx="3067035" cy="4302252"/>
          </a:xfrm>
          <a:prstGeom prst="rect">
            <a:avLst/>
          </a:prstGeom>
        </p:spPr>
      </p:pic>
      <p:pic>
        <p:nvPicPr>
          <p:cNvPr id="5" name="Picture 4" descr="Sen._Kay_Bailey_Hutchison.jpg"/>
          <p:cNvPicPr>
            <a:picLocks noChangeAspect="1"/>
          </p:cNvPicPr>
          <p:nvPr/>
        </p:nvPicPr>
        <p:blipFill>
          <a:blip r:embed="rId3"/>
          <a:stretch>
            <a:fillRect/>
          </a:stretch>
        </p:blipFill>
        <p:spPr>
          <a:xfrm>
            <a:off x="5162551" y="1600200"/>
            <a:ext cx="3200400" cy="4302252"/>
          </a:xfrm>
          <a:prstGeom prst="rect">
            <a:avLst/>
          </a:prstGeom>
        </p:spPr>
      </p:pic>
      <p:sp>
        <p:nvSpPr>
          <p:cNvPr id="6" name="TextBox 5"/>
          <p:cNvSpPr txBox="1"/>
          <p:nvPr/>
        </p:nvSpPr>
        <p:spPr>
          <a:xfrm>
            <a:off x="779463" y="5941367"/>
            <a:ext cx="3067035" cy="461665"/>
          </a:xfrm>
          <a:prstGeom prst="rect">
            <a:avLst/>
          </a:prstGeom>
          <a:noFill/>
        </p:spPr>
        <p:txBody>
          <a:bodyPr wrap="square" rtlCol="0">
            <a:spAutoFit/>
          </a:bodyPr>
          <a:lstStyle/>
          <a:p>
            <a:pPr algn="ctr"/>
            <a:r>
              <a:rPr lang="en-US" sz="2400" dirty="0" smtClean="0">
                <a:solidFill>
                  <a:schemeClr val="bg2"/>
                </a:solidFill>
              </a:rPr>
              <a:t>John </a:t>
            </a:r>
            <a:r>
              <a:rPr lang="en-US" sz="2400" dirty="0" err="1" smtClean="0">
                <a:solidFill>
                  <a:schemeClr val="bg2"/>
                </a:solidFill>
              </a:rPr>
              <a:t>Cornyn</a:t>
            </a:r>
            <a:r>
              <a:rPr lang="en-US" sz="2400" dirty="0" smtClean="0">
                <a:solidFill>
                  <a:schemeClr val="bg2"/>
                </a:solidFill>
              </a:rPr>
              <a:t> (R)</a:t>
            </a:r>
            <a:endParaRPr lang="en-US" sz="2400" dirty="0">
              <a:solidFill>
                <a:schemeClr val="bg2"/>
              </a:solidFill>
            </a:endParaRPr>
          </a:p>
        </p:txBody>
      </p:sp>
      <p:sp>
        <p:nvSpPr>
          <p:cNvPr id="7" name="TextBox 6"/>
          <p:cNvSpPr txBox="1"/>
          <p:nvPr/>
        </p:nvSpPr>
        <p:spPr>
          <a:xfrm>
            <a:off x="4800600" y="5941367"/>
            <a:ext cx="3962400" cy="461665"/>
          </a:xfrm>
          <a:prstGeom prst="rect">
            <a:avLst/>
          </a:prstGeom>
          <a:noFill/>
        </p:spPr>
        <p:txBody>
          <a:bodyPr wrap="square" rtlCol="0">
            <a:spAutoFit/>
          </a:bodyPr>
          <a:lstStyle/>
          <a:p>
            <a:pPr algn="ctr"/>
            <a:r>
              <a:rPr lang="en-US" sz="2400" dirty="0" smtClean="0">
                <a:solidFill>
                  <a:schemeClr val="bg2"/>
                </a:solidFill>
              </a:rPr>
              <a:t>Kay Bailey Hutchinson (R)</a:t>
            </a:r>
            <a:endParaRPr lang="en-US" sz="2400"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idx="1"/>
          </p:nvPr>
        </p:nvSpPr>
        <p:spPr>
          <a:xfrm>
            <a:off x="304800" y="1828800"/>
            <a:ext cx="8534400" cy="4297363"/>
          </a:xfrm>
        </p:spPr>
        <p:txBody>
          <a:bodyPr>
            <a:normAutofit fontScale="92500" lnSpcReduction="20000"/>
          </a:bodyPr>
          <a:lstStyle/>
          <a:p>
            <a:r>
              <a:rPr lang="en-US" sz="3200" dirty="0" smtClean="0"/>
              <a:t>Article II</a:t>
            </a:r>
          </a:p>
          <a:p>
            <a:r>
              <a:rPr lang="en-US" sz="3200" dirty="0" smtClean="0"/>
              <a:t>Known As: The President</a:t>
            </a:r>
          </a:p>
          <a:p>
            <a:r>
              <a:rPr lang="en-US" sz="3200" dirty="0" smtClean="0"/>
              <a:t>Lives at: White House</a:t>
            </a:r>
          </a:p>
          <a:p>
            <a:r>
              <a:rPr lang="en-US" sz="3200" dirty="0" smtClean="0"/>
              <a:t>Duty: Carry/execute out the laws</a:t>
            </a:r>
          </a:p>
          <a:p>
            <a:r>
              <a:rPr lang="en-US" sz="3200" dirty="0" smtClean="0"/>
              <a:t>Serve four year terms</a:t>
            </a:r>
          </a:p>
          <a:p>
            <a:r>
              <a:rPr lang="en-US" sz="3200" dirty="0" smtClean="0"/>
              <a:t>Powers include: veto, pardon, martial law</a:t>
            </a:r>
          </a:p>
          <a:p>
            <a:r>
              <a:rPr lang="en-US" sz="3200" dirty="0" smtClean="0"/>
              <a:t>Can serve up (2) consecutive four-year terms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idx="1"/>
          </p:nvPr>
        </p:nvSpPr>
        <p:spPr/>
        <p:txBody>
          <a:bodyPr>
            <a:noAutofit/>
          </a:bodyPr>
          <a:lstStyle/>
          <a:p>
            <a:pPr>
              <a:buNone/>
            </a:pPr>
            <a:r>
              <a:rPr lang="en-US" sz="2800" dirty="0" smtClean="0"/>
              <a:t>The President Is:</a:t>
            </a:r>
          </a:p>
          <a:p>
            <a:r>
              <a:rPr lang="en-US" sz="2800" dirty="0" smtClean="0"/>
              <a:t>Commander-in-Chief of the Armed Forces</a:t>
            </a:r>
          </a:p>
          <a:p>
            <a:r>
              <a:rPr lang="en-US" sz="2800" dirty="0" smtClean="0"/>
              <a:t>Appoints: </a:t>
            </a:r>
          </a:p>
          <a:p>
            <a:pPr lvl="1"/>
            <a:r>
              <a:rPr lang="en-US" sz="2800" dirty="0" smtClean="0"/>
              <a:t>Judges</a:t>
            </a:r>
          </a:p>
          <a:p>
            <a:pPr lvl="1"/>
            <a:r>
              <a:rPr lang="en-US" sz="2800" dirty="0" smtClean="0"/>
              <a:t>Ambassadors</a:t>
            </a:r>
          </a:p>
          <a:p>
            <a:pPr lvl="1"/>
            <a:r>
              <a:rPr lang="en-US" sz="2800" dirty="0" smtClean="0"/>
              <a:t>Other officials</a:t>
            </a:r>
          </a:p>
          <a:p>
            <a:r>
              <a:rPr lang="en-US" sz="2800" dirty="0" smtClean="0"/>
              <a:t>Makes Treaties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 </a:t>
            </a:r>
            <a:r>
              <a:rPr lang="en-US" dirty="0" err="1" smtClean="0"/>
              <a:t>perry</a:t>
            </a:r>
            <a:endParaRPr lang="en-US" dirty="0"/>
          </a:p>
        </p:txBody>
      </p:sp>
      <p:pic>
        <p:nvPicPr>
          <p:cNvPr id="15362" name="Picture 2" descr="http://obamathon.files.wordpress.com/2009/03/rickperry.jpg"/>
          <p:cNvPicPr>
            <a:picLocks noChangeAspect="1" noChangeArrowheads="1"/>
          </p:cNvPicPr>
          <p:nvPr/>
        </p:nvPicPr>
        <p:blipFill>
          <a:blip r:embed="rId2"/>
          <a:srcRect/>
          <a:stretch>
            <a:fillRect/>
          </a:stretch>
        </p:blipFill>
        <p:spPr bwMode="auto">
          <a:xfrm>
            <a:off x="2438400" y="1752600"/>
            <a:ext cx="3790950" cy="472658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a:t>
            </a:r>
            <a:r>
              <a:rPr lang="en-US" dirty="0" err="1" smtClean="0"/>
              <a:t>obama</a:t>
            </a:r>
            <a:endParaRPr lang="en-US" dirty="0"/>
          </a:p>
        </p:txBody>
      </p:sp>
      <p:pic>
        <p:nvPicPr>
          <p:cNvPr id="4" name="Picture 3" descr="Barack Obama Capitol.jpg"/>
          <p:cNvPicPr>
            <a:picLocks noChangeAspect="1"/>
          </p:cNvPicPr>
          <p:nvPr/>
        </p:nvPicPr>
        <p:blipFill>
          <a:blip r:embed="rId2"/>
          <a:stretch>
            <a:fillRect/>
          </a:stretch>
        </p:blipFill>
        <p:spPr>
          <a:xfrm>
            <a:off x="2590800" y="1524000"/>
            <a:ext cx="4114800" cy="5143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2753"/>
            <a:ext cx="8839200" cy="1283167"/>
          </a:xfrm>
        </p:spPr>
        <p:txBody>
          <a:bodyPr/>
          <a:lstStyle/>
          <a:p>
            <a:r>
              <a:rPr lang="en-US" dirty="0" smtClean="0"/>
              <a:t>The governors mansion</a:t>
            </a:r>
            <a:endParaRPr lang="en-US" dirty="0"/>
          </a:p>
        </p:txBody>
      </p:sp>
      <p:pic>
        <p:nvPicPr>
          <p:cNvPr id="14338" name="Picture 2" descr="http://www.photohome.com/pictures/texas-pictures/austin/governors-mansion-1a.jpg"/>
          <p:cNvPicPr>
            <a:picLocks noChangeAspect="1" noChangeArrowheads="1"/>
          </p:cNvPicPr>
          <p:nvPr/>
        </p:nvPicPr>
        <p:blipFill>
          <a:blip r:embed="rId2"/>
          <a:srcRect/>
          <a:stretch>
            <a:fillRect/>
          </a:stretch>
        </p:blipFill>
        <p:spPr bwMode="auto">
          <a:xfrm>
            <a:off x="1524000" y="2006600"/>
            <a:ext cx="5715000" cy="4286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white house</a:t>
            </a:r>
            <a:endParaRPr lang="en-US" dirty="0"/>
          </a:p>
        </p:txBody>
      </p:sp>
      <p:pic>
        <p:nvPicPr>
          <p:cNvPr id="4" name="Picture 3" descr="whitehouse.gif"/>
          <p:cNvPicPr>
            <a:picLocks noChangeAspect="1"/>
          </p:cNvPicPr>
          <p:nvPr/>
        </p:nvPicPr>
        <p:blipFill>
          <a:blip r:embed="rId2"/>
          <a:stretch>
            <a:fillRect/>
          </a:stretch>
        </p:blipFill>
        <p:spPr>
          <a:xfrm>
            <a:off x="779463" y="1600200"/>
            <a:ext cx="7620000" cy="508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a:t>
            </a:r>
            <a:r>
              <a:rPr lang="en-US" sz="4400" dirty="0" err="1" smtClean="0"/>
              <a:t>PreaMBLE</a:t>
            </a:r>
            <a:endParaRPr lang="en-US" sz="4400" dirty="0"/>
          </a:p>
        </p:txBody>
      </p:sp>
      <p:sp>
        <p:nvSpPr>
          <p:cNvPr id="3" name="Content Placeholder 2"/>
          <p:cNvSpPr>
            <a:spLocks noGrp="1"/>
          </p:cNvSpPr>
          <p:nvPr>
            <p:ph idx="1"/>
          </p:nvPr>
        </p:nvSpPr>
        <p:spPr/>
        <p:txBody>
          <a:bodyPr>
            <a:normAutofit lnSpcReduction="10000"/>
          </a:bodyPr>
          <a:lstStyle/>
          <a:p>
            <a:r>
              <a:rPr lang="en-US" sz="3200" dirty="0" smtClean="0">
                <a:solidFill>
                  <a:srgbClr val="000000"/>
                </a:solidFill>
                <a:latin typeface="Book Antiqua"/>
                <a:cs typeface="Book Antiqua"/>
              </a:rPr>
              <a:t>We the people of the United States, in order to form a more perfect union, establish Justice, ensure domestic Tranquility, provide for the common defense, promote the general Welfare, and secure the Blessings of Liberty to ourselves and our Posterity, do ordain and establish this Constitution for the United States of America.</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branch</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Known As: The Supreme Court</a:t>
            </a:r>
          </a:p>
          <a:p>
            <a:r>
              <a:rPr lang="en-US" sz="2800" dirty="0" smtClean="0"/>
              <a:t>Meets At: The Supreme Court Building</a:t>
            </a:r>
          </a:p>
          <a:p>
            <a:r>
              <a:rPr lang="en-US" sz="2800" dirty="0" smtClean="0"/>
              <a:t>Duty: Interprets Laws, the Constitution, and Treaties</a:t>
            </a:r>
          </a:p>
          <a:p>
            <a:r>
              <a:rPr lang="en-US" sz="2800" dirty="0" smtClean="0"/>
              <a:t>There are (9) Justices</a:t>
            </a:r>
          </a:p>
          <a:p>
            <a:r>
              <a:rPr lang="en-US" sz="2800" dirty="0" smtClean="0"/>
              <a:t>U.S. justices are appointed by the President and serve for life (or until they retire)</a:t>
            </a:r>
          </a:p>
          <a:p>
            <a:r>
              <a:rPr lang="en-US" sz="2800" dirty="0" smtClean="0"/>
              <a:t>High court of appeals (not criminal court)</a:t>
            </a:r>
          </a:p>
          <a:p>
            <a:r>
              <a:rPr lang="en-US" sz="2800" dirty="0" smtClean="0"/>
              <a:t>Current Chief Justice: John Roberts, Jr.</a:t>
            </a:r>
          </a:p>
          <a:p>
            <a:pPr>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Texas Supreme court</a:t>
            </a:r>
            <a:endParaRPr lang="en-US" dirty="0"/>
          </a:p>
        </p:txBody>
      </p:sp>
      <p:pic>
        <p:nvPicPr>
          <p:cNvPr id="11266" name="Picture 2" descr="http://blog.kir.com/archives/images/supreme%20Court.jpg"/>
          <p:cNvPicPr>
            <a:picLocks noChangeAspect="1" noChangeArrowheads="1"/>
          </p:cNvPicPr>
          <p:nvPr/>
        </p:nvPicPr>
        <p:blipFill>
          <a:blip r:embed="rId2"/>
          <a:srcRect/>
          <a:stretch>
            <a:fillRect/>
          </a:stretch>
        </p:blipFill>
        <p:spPr bwMode="auto">
          <a:xfrm>
            <a:off x="1752600" y="1625600"/>
            <a:ext cx="5029200" cy="49358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err="1" smtClean="0"/>
              <a:t>u.s</a:t>
            </a:r>
            <a:r>
              <a:rPr lang="en-US" dirty="0" smtClean="0"/>
              <a:t>. Supreme court justices</a:t>
            </a:r>
            <a:endParaRPr lang="en-US" dirty="0"/>
          </a:p>
        </p:txBody>
      </p:sp>
      <p:pic>
        <p:nvPicPr>
          <p:cNvPr id="6" name="Picture 5" descr="justices-topper.jpg"/>
          <p:cNvPicPr>
            <a:picLocks noChangeAspect="1"/>
          </p:cNvPicPr>
          <p:nvPr/>
        </p:nvPicPr>
        <p:blipFill>
          <a:blip r:embed="rId2"/>
          <a:stretch>
            <a:fillRect/>
          </a:stretch>
        </p:blipFill>
        <p:spPr>
          <a:xfrm>
            <a:off x="779463" y="1676400"/>
            <a:ext cx="7583488" cy="48360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753"/>
            <a:ext cx="8534400" cy="1283167"/>
          </a:xfrm>
        </p:spPr>
        <p:txBody>
          <a:bodyPr/>
          <a:lstStyle/>
          <a:p>
            <a:r>
              <a:rPr lang="en-US" dirty="0" smtClean="0"/>
              <a:t>TX Supreme court building</a:t>
            </a:r>
            <a:endParaRPr lang="en-US" dirty="0"/>
          </a:p>
        </p:txBody>
      </p:sp>
      <p:pic>
        <p:nvPicPr>
          <p:cNvPr id="10242" name="Picture 2" descr="http://www.wheelmeon.org/supreme.jpg"/>
          <p:cNvPicPr>
            <a:picLocks noChangeAspect="1" noChangeArrowheads="1"/>
          </p:cNvPicPr>
          <p:nvPr/>
        </p:nvPicPr>
        <p:blipFill>
          <a:blip r:embed="rId2"/>
          <a:srcRect/>
          <a:stretch>
            <a:fillRect/>
          </a:stretch>
        </p:blipFill>
        <p:spPr bwMode="auto">
          <a:xfrm>
            <a:off x="1295400" y="1752600"/>
            <a:ext cx="6096000" cy="4572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U.S. Supreme court building</a:t>
            </a:r>
            <a:endParaRPr lang="en-US" dirty="0"/>
          </a:p>
        </p:txBody>
      </p:sp>
      <p:pic>
        <p:nvPicPr>
          <p:cNvPr id="4" name="Picture 3" descr="94307-004-B97FF416.jpg"/>
          <p:cNvPicPr>
            <a:picLocks noChangeAspect="1"/>
          </p:cNvPicPr>
          <p:nvPr/>
        </p:nvPicPr>
        <p:blipFill>
          <a:blip r:embed="rId2"/>
          <a:stretch>
            <a:fillRect/>
          </a:stretch>
        </p:blipFill>
        <p:spPr>
          <a:xfrm>
            <a:off x="1079500" y="1828800"/>
            <a:ext cx="6985000" cy="46101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idx="1"/>
          </p:nvPr>
        </p:nvSpPr>
        <p:spPr>
          <a:xfrm>
            <a:off x="779463" y="1828800"/>
            <a:ext cx="7583488" cy="4648200"/>
          </a:xfrm>
        </p:spPr>
        <p:txBody>
          <a:bodyPr>
            <a:normAutofit lnSpcReduction="10000"/>
          </a:bodyPr>
          <a:lstStyle/>
          <a:p>
            <a:r>
              <a:rPr lang="en-US" dirty="0" smtClean="0"/>
              <a:t>Each of the three branches of government has the power to check the other two. In theory, this keeps any branch from assuming too much power. </a:t>
            </a:r>
          </a:p>
          <a:p>
            <a:r>
              <a:rPr lang="en-US" dirty="0" smtClean="0"/>
              <a:t>The balance of power between the three branches provides for a strong national (federal) government that still has systems in place that prevent it from becoming “all powerful” or tyrannical.</a:t>
            </a:r>
          </a:p>
          <a:p>
            <a:r>
              <a:rPr lang="en-US" i="1" dirty="0" smtClean="0"/>
              <a:t>“A legislative, an executive, and a judicial power comprehend the whole of what it meant and understood by government. It is by balancing each of these powers against the other two that the efforts of human nature towards tyranny alone can be checked” – John Adams</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idx="1"/>
          </p:nvPr>
        </p:nvSpPr>
        <p:spPr>
          <a:xfrm>
            <a:off x="304800" y="1828800"/>
            <a:ext cx="8534400" cy="4648200"/>
          </a:xfrm>
        </p:spPr>
        <p:txBody>
          <a:bodyPr>
            <a:normAutofit lnSpcReduction="10000"/>
          </a:bodyPr>
          <a:lstStyle/>
          <a:p>
            <a:pPr marL="0" indent="0">
              <a:buNone/>
            </a:pPr>
            <a:r>
              <a:rPr lang="en-US" dirty="0" smtClean="0"/>
              <a:t>How does the Executive Branch check the </a:t>
            </a:r>
            <a:r>
              <a:rPr lang="en-US" i="1" dirty="0" smtClean="0"/>
              <a:t>Legislative</a:t>
            </a:r>
            <a:r>
              <a:rPr lang="en-US" dirty="0" smtClean="0"/>
              <a:t> Branch?</a:t>
            </a:r>
          </a:p>
          <a:p>
            <a:r>
              <a:rPr lang="en-US" dirty="0" smtClean="0"/>
              <a:t>Propose Laws &amp; Veto Laws</a:t>
            </a:r>
          </a:p>
          <a:p>
            <a:r>
              <a:rPr lang="en-US" dirty="0" smtClean="0"/>
              <a:t>Makes Treaties &amp; Appointments</a:t>
            </a:r>
          </a:p>
          <a:p>
            <a:r>
              <a:rPr lang="en-US" dirty="0" smtClean="0"/>
              <a:t>Call special sessions of Congress</a:t>
            </a:r>
          </a:p>
          <a:p>
            <a:endParaRPr lang="en-US" dirty="0" smtClean="0"/>
          </a:p>
          <a:p>
            <a:pPr marL="0" indent="0">
              <a:buNone/>
            </a:pPr>
            <a:r>
              <a:rPr lang="en-US" dirty="0" smtClean="0"/>
              <a:t>How does the Executive Branch check the </a:t>
            </a:r>
            <a:r>
              <a:rPr lang="en-US" i="1" dirty="0" smtClean="0"/>
              <a:t>Judicial</a:t>
            </a:r>
            <a:r>
              <a:rPr lang="en-US" dirty="0" smtClean="0"/>
              <a:t> Branch?</a:t>
            </a:r>
          </a:p>
          <a:p>
            <a:r>
              <a:rPr lang="en-US" dirty="0" smtClean="0"/>
              <a:t>Appoints Federal judges</a:t>
            </a:r>
          </a:p>
          <a:p>
            <a:r>
              <a:rPr lang="en-US" dirty="0" smtClean="0"/>
              <a:t>Can grant pardons to federal offenders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idx="1"/>
          </p:nvPr>
        </p:nvSpPr>
        <p:spPr>
          <a:xfrm>
            <a:off x="304800" y="1828800"/>
            <a:ext cx="8534400" cy="4648200"/>
          </a:xfrm>
        </p:spPr>
        <p:txBody>
          <a:bodyPr>
            <a:normAutofit fontScale="92500" lnSpcReduction="20000"/>
          </a:bodyPr>
          <a:lstStyle/>
          <a:p>
            <a:pPr marL="0" indent="0">
              <a:buNone/>
            </a:pPr>
            <a:r>
              <a:rPr lang="en-US" dirty="0" smtClean="0"/>
              <a:t>How does the Legislative Branch check the </a:t>
            </a:r>
            <a:r>
              <a:rPr lang="en-US" i="1" dirty="0" smtClean="0"/>
              <a:t>Executive</a:t>
            </a:r>
            <a:r>
              <a:rPr lang="en-US" dirty="0" smtClean="0"/>
              <a:t> Branch?</a:t>
            </a:r>
          </a:p>
          <a:p>
            <a:r>
              <a:rPr lang="en-US" dirty="0" smtClean="0"/>
              <a:t>Override </a:t>
            </a:r>
            <a:r>
              <a:rPr lang="en-US" dirty="0" err="1" smtClean="0"/>
              <a:t>Vetos</a:t>
            </a:r>
            <a:r>
              <a:rPr lang="en-US" dirty="0" smtClean="0"/>
              <a:t> with a 2/3 vote of both houses</a:t>
            </a:r>
          </a:p>
          <a:p>
            <a:r>
              <a:rPr lang="en-US" dirty="0" smtClean="0"/>
              <a:t>Confirm Executive Appointments &amp; Ratifies Treaties</a:t>
            </a:r>
          </a:p>
          <a:p>
            <a:r>
              <a:rPr lang="en-US" dirty="0" smtClean="0"/>
              <a:t>Impeach/Remove President</a:t>
            </a:r>
          </a:p>
          <a:p>
            <a:endParaRPr lang="en-US" dirty="0" smtClean="0"/>
          </a:p>
          <a:p>
            <a:pPr marL="0" indent="0">
              <a:buNone/>
            </a:pPr>
            <a:r>
              <a:rPr lang="en-US" dirty="0" smtClean="0"/>
              <a:t>How does the Legislative Branch check the </a:t>
            </a:r>
            <a:r>
              <a:rPr lang="en-US" i="1" dirty="0" smtClean="0"/>
              <a:t>Judicial</a:t>
            </a:r>
            <a:r>
              <a:rPr lang="en-US" dirty="0" smtClean="0"/>
              <a:t> Branch?</a:t>
            </a:r>
          </a:p>
          <a:p>
            <a:r>
              <a:rPr lang="en-US" dirty="0" smtClean="0"/>
              <a:t>Impeach/Remove Justices</a:t>
            </a:r>
          </a:p>
          <a:p>
            <a:r>
              <a:rPr lang="en-US" dirty="0" smtClean="0"/>
              <a:t>Approves Appointments</a:t>
            </a:r>
          </a:p>
          <a:p>
            <a:r>
              <a:rPr lang="en-US" dirty="0" smtClean="0"/>
              <a:t>Propose amendments to override Judicial decisions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idx="1"/>
          </p:nvPr>
        </p:nvSpPr>
        <p:spPr>
          <a:xfrm>
            <a:off x="304800" y="1828800"/>
            <a:ext cx="8534400" cy="4648200"/>
          </a:xfrm>
        </p:spPr>
        <p:txBody>
          <a:bodyPr>
            <a:normAutofit/>
          </a:bodyPr>
          <a:lstStyle/>
          <a:p>
            <a:pPr marL="0" indent="0">
              <a:buNone/>
            </a:pPr>
            <a:r>
              <a:rPr lang="en-US" dirty="0" smtClean="0"/>
              <a:t>How does the Judicial Branch check the </a:t>
            </a:r>
            <a:r>
              <a:rPr lang="en-US" i="1" dirty="0" smtClean="0"/>
              <a:t>Executive</a:t>
            </a:r>
            <a:r>
              <a:rPr lang="en-US" dirty="0" smtClean="0"/>
              <a:t> Branch?</a:t>
            </a:r>
          </a:p>
          <a:p>
            <a:r>
              <a:rPr lang="en-US" dirty="0" smtClean="0"/>
              <a:t>Can declare Executive actions unconstitutional</a:t>
            </a:r>
          </a:p>
          <a:p>
            <a:endParaRPr lang="en-US" dirty="0" smtClean="0"/>
          </a:p>
          <a:p>
            <a:pPr marL="0" indent="0">
              <a:buNone/>
            </a:pPr>
            <a:r>
              <a:rPr lang="en-US" dirty="0" smtClean="0"/>
              <a:t>How does the Judicial Branch check the </a:t>
            </a:r>
            <a:r>
              <a:rPr lang="en-US" i="1" dirty="0" smtClean="0"/>
              <a:t>Legislative</a:t>
            </a:r>
            <a:r>
              <a:rPr lang="en-US" dirty="0" smtClean="0"/>
              <a:t> Branch?</a:t>
            </a:r>
          </a:p>
          <a:p>
            <a:r>
              <a:rPr lang="en-US" dirty="0" smtClean="0"/>
              <a:t>Can declare acts of Congress unconstitutional</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THE PURPOSE OF GOVERNMENT?</a:t>
            </a:r>
            <a:endParaRPr lang="en-US" sz="4400" dirty="0"/>
          </a:p>
        </p:txBody>
      </p:sp>
      <p:sp>
        <p:nvSpPr>
          <p:cNvPr id="3" name="Content Placeholder 2"/>
          <p:cNvSpPr>
            <a:spLocks noGrp="1"/>
          </p:cNvSpPr>
          <p:nvPr>
            <p:ph idx="1"/>
          </p:nvPr>
        </p:nvSpPr>
        <p:spPr/>
        <p:txBody>
          <a:bodyPr>
            <a:normAutofit/>
          </a:bodyPr>
          <a:lstStyle/>
          <a:p>
            <a:r>
              <a:rPr lang="en-US" sz="3200" dirty="0" smtClean="0">
                <a:solidFill>
                  <a:srgbClr val="000000"/>
                </a:solidFill>
                <a:latin typeface="Book Antiqua"/>
                <a:cs typeface="Book Antiqua"/>
              </a:rPr>
              <a:t>Government is derived by the people to protect their inalienable rights to life, liberty, and property. </a:t>
            </a:r>
          </a:p>
          <a:p>
            <a:r>
              <a:rPr lang="en-US" sz="3200" dirty="0" smtClean="0">
                <a:solidFill>
                  <a:srgbClr val="000000"/>
                </a:solidFill>
                <a:latin typeface="Book Antiqua"/>
                <a:cs typeface="Book Antiqua"/>
              </a:rPr>
              <a:t>The government is responsible for making sure that our rights and welfare are protected.</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LEVELS OF GOVERNMENT</a:t>
            </a:r>
            <a:endParaRPr lang="en-US" sz="4400" dirty="0"/>
          </a:p>
        </p:txBody>
      </p:sp>
      <p:sp>
        <p:nvSpPr>
          <p:cNvPr id="5" name="TextBox 4"/>
          <p:cNvSpPr txBox="1"/>
          <p:nvPr/>
        </p:nvSpPr>
        <p:spPr>
          <a:xfrm>
            <a:off x="304800" y="1676400"/>
            <a:ext cx="8382000" cy="1631216"/>
          </a:xfrm>
          <a:prstGeom prst="rect">
            <a:avLst/>
          </a:prstGeom>
          <a:noFill/>
        </p:spPr>
        <p:txBody>
          <a:bodyPr wrap="square" rtlCol="0">
            <a:spAutoFit/>
          </a:bodyPr>
          <a:lstStyle/>
          <a:p>
            <a:pPr>
              <a:buFont typeface="Arial"/>
              <a:buChar char="•"/>
            </a:pPr>
            <a:r>
              <a:rPr lang="en-US" sz="2400" dirty="0" smtClean="0">
                <a:solidFill>
                  <a:schemeClr val="bg2"/>
                </a:solidFill>
                <a:latin typeface="Bookman Old Style"/>
                <a:cs typeface="Bookman Old Style"/>
              </a:rPr>
              <a:t> </a:t>
            </a:r>
            <a:r>
              <a:rPr lang="en-US" sz="2400" b="1" dirty="0" smtClean="0">
                <a:solidFill>
                  <a:schemeClr val="bg2"/>
                </a:solidFill>
                <a:latin typeface="Book Antiqua"/>
                <a:cs typeface="Book Antiqua"/>
              </a:rPr>
              <a:t>Local</a:t>
            </a:r>
            <a:r>
              <a:rPr lang="en-US" sz="2400" dirty="0" smtClean="0">
                <a:solidFill>
                  <a:schemeClr val="bg2"/>
                </a:solidFill>
                <a:latin typeface="Book Antiqua"/>
                <a:cs typeface="Book Antiqua"/>
              </a:rPr>
              <a:t> - The governing body of a town or district; the administration of civic affairs of a city, town, or district by its residents rather than by the state.</a:t>
            </a:r>
          </a:p>
          <a:p>
            <a:r>
              <a:rPr lang="en-US" sz="2800" dirty="0" smtClean="0">
                <a:latin typeface="Book Antiqua"/>
                <a:cs typeface="Book Antiqua"/>
              </a:rPr>
              <a:t> </a:t>
            </a:r>
            <a:endParaRPr lang="en-US" dirty="0"/>
          </a:p>
        </p:txBody>
      </p:sp>
      <p:sp>
        <p:nvSpPr>
          <p:cNvPr id="6" name="TextBox 5"/>
          <p:cNvSpPr txBox="1"/>
          <p:nvPr/>
        </p:nvSpPr>
        <p:spPr>
          <a:xfrm>
            <a:off x="304800" y="3307616"/>
            <a:ext cx="8610600" cy="461665"/>
          </a:xfrm>
          <a:prstGeom prst="rect">
            <a:avLst/>
          </a:prstGeom>
          <a:noFill/>
        </p:spPr>
        <p:txBody>
          <a:bodyPr wrap="square" rtlCol="0">
            <a:spAutoFit/>
          </a:bodyPr>
          <a:lstStyle/>
          <a:p>
            <a:pPr>
              <a:buFont typeface="Arial"/>
              <a:buChar char="•"/>
            </a:pPr>
            <a:r>
              <a:rPr lang="en-US" sz="2400" dirty="0" smtClean="0">
                <a:solidFill>
                  <a:srgbClr val="000000"/>
                </a:solidFill>
                <a:latin typeface="Book Antiqua"/>
                <a:cs typeface="Book Antiqua"/>
              </a:rPr>
              <a:t> </a:t>
            </a:r>
            <a:r>
              <a:rPr lang="en-US" sz="2400" b="1" dirty="0" smtClean="0">
                <a:solidFill>
                  <a:srgbClr val="000000"/>
                </a:solidFill>
                <a:latin typeface="Book Antiqua"/>
                <a:cs typeface="Book Antiqua"/>
              </a:rPr>
              <a:t>State </a:t>
            </a:r>
            <a:r>
              <a:rPr lang="en-US" sz="2400" dirty="0" smtClean="0">
                <a:solidFill>
                  <a:srgbClr val="000000"/>
                </a:solidFill>
                <a:latin typeface="Book Antiqua"/>
                <a:cs typeface="Book Antiqua"/>
              </a:rPr>
              <a:t>– The government of a specific state within the U.S.</a:t>
            </a:r>
            <a:endParaRPr lang="en-US" sz="2400" dirty="0">
              <a:solidFill>
                <a:srgbClr val="000000"/>
              </a:solidFill>
            </a:endParaRPr>
          </a:p>
        </p:txBody>
      </p:sp>
      <p:sp>
        <p:nvSpPr>
          <p:cNvPr id="7" name="TextBox 6"/>
          <p:cNvSpPr txBox="1"/>
          <p:nvPr/>
        </p:nvSpPr>
        <p:spPr>
          <a:xfrm>
            <a:off x="304800" y="4114800"/>
            <a:ext cx="7848600" cy="1200328"/>
          </a:xfrm>
          <a:prstGeom prst="rect">
            <a:avLst/>
          </a:prstGeom>
          <a:noFill/>
        </p:spPr>
        <p:txBody>
          <a:bodyPr wrap="square" rtlCol="0">
            <a:spAutoFit/>
          </a:bodyPr>
          <a:lstStyle/>
          <a:p>
            <a:pPr>
              <a:buFont typeface="Arial"/>
              <a:buChar char="•"/>
            </a:pPr>
            <a:r>
              <a:rPr lang="en-US" sz="2400" dirty="0" smtClean="0">
                <a:solidFill>
                  <a:srgbClr val="000000"/>
                </a:solidFill>
                <a:latin typeface="Book Antiqua"/>
                <a:cs typeface="Book Antiqua"/>
              </a:rPr>
              <a:t> </a:t>
            </a:r>
            <a:r>
              <a:rPr lang="en-US" sz="2400" b="1" dirty="0" smtClean="0">
                <a:solidFill>
                  <a:srgbClr val="000000"/>
                </a:solidFill>
                <a:latin typeface="Book Antiqua"/>
                <a:cs typeface="Book Antiqua"/>
              </a:rPr>
              <a:t>Central / National </a:t>
            </a:r>
            <a:r>
              <a:rPr lang="en-US" sz="2400" dirty="0" smtClean="0">
                <a:solidFill>
                  <a:srgbClr val="000000"/>
                </a:solidFill>
                <a:latin typeface="Book Antiqua"/>
                <a:cs typeface="Book Antiqua"/>
              </a:rPr>
              <a:t>– Concerned with the affairs that affect the entire nation, such as defense, international relations, taxation, and trade.</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Constitution</a:t>
            </a:r>
            <a:endParaRPr lang="en-US" dirty="0"/>
          </a:p>
        </p:txBody>
      </p:sp>
      <p:sp>
        <p:nvSpPr>
          <p:cNvPr id="3" name="Content Placeholder 2"/>
          <p:cNvSpPr>
            <a:spLocks noGrp="1"/>
          </p:cNvSpPr>
          <p:nvPr>
            <p:ph idx="1"/>
          </p:nvPr>
        </p:nvSpPr>
        <p:spPr>
          <a:xfrm>
            <a:off x="304800" y="1828800"/>
            <a:ext cx="8382000" cy="4297363"/>
          </a:xfrm>
        </p:spPr>
        <p:txBody>
          <a:bodyPr>
            <a:normAutofit/>
          </a:bodyPr>
          <a:lstStyle/>
          <a:p>
            <a:pPr>
              <a:buNone/>
            </a:pPr>
            <a:r>
              <a:rPr lang="en-US" sz="2800" dirty="0" smtClean="0"/>
              <a:t>A Constitution:</a:t>
            </a:r>
          </a:p>
          <a:p>
            <a:r>
              <a:rPr lang="en-US" sz="2800" dirty="0" smtClean="0"/>
              <a:t>Is a basic plan of government</a:t>
            </a:r>
          </a:p>
          <a:p>
            <a:r>
              <a:rPr lang="en-US" sz="2800" dirty="0" smtClean="0"/>
              <a:t>Defines the parts of Government, Duties, &amp; Powers</a:t>
            </a:r>
          </a:p>
          <a:p>
            <a:r>
              <a:rPr lang="en-US" sz="2800" dirty="0" smtClean="0"/>
              <a:t>Gives rights to citizens</a:t>
            </a:r>
          </a:p>
          <a:p>
            <a:r>
              <a:rPr lang="en-US" sz="2800" dirty="0" smtClean="0"/>
              <a:t>Makes government legitimate (legal)</a:t>
            </a:r>
          </a:p>
          <a:p>
            <a:r>
              <a:rPr lang="en-US" sz="2800" dirty="0" smtClean="0"/>
              <a:t>LIMITS THE POWER OF GOVERNMENT</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U.S. Constitution</a:t>
            </a:r>
            <a:endParaRPr lang="en-US" dirty="0"/>
          </a:p>
        </p:txBody>
      </p:sp>
      <p:sp>
        <p:nvSpPr>
          <p:cNvPr id="3" name="Content Placeholder 2"/>
          <p:cNvSpPr>
            <a:spLocks noGrp="1"/>
          </p:cNvSpPr>
          <p:nvPr>
            <p:ph idx="1"/>
          </p:nvPr>
        </p:nvSpPr>
        <p:spPr/>
        <p:txBody>
          <a:bodyPr>
            <a:normAutofit/>
          </a:bodyPr>
          <a:lstStyle/>
          <a:p>
            <a:r>
              <a:rPr lang="en-US" sz="2800" dirty="0" smtClean="0"/>
              <a:t>The Highest Law of the Land - </a:t>
            </a:r>
            <a:r>
              <a:rPr lang="en-US" sz="2800" b="1" dirty="0" smtClean="0"/>
              <a:t>1787</a:t>
            </a:r>
          </a:p>
          <a:p>
            <a:r>
              <a:rPr lang="en-US" sz="2800" dirty="0" smtClean="0"/>
              <a:t>Federalism – U.S. keeps some power, the states are granted others</a:t>
            </a:r>
          </a:p>
          <a:p>
            <a:r>
              <a:rPr lang="en-US" sz="2800" dirty="0" smtClean="0"/>
              <a:t>Separates Government into (3) Branches</a:t>
            </a:r>
          </a:p>
          <a:p>
            <a:r>
              <a:rPr lang="en-US" sz="2800" dirty="0" smtClean="0"/>
              <a:t>Bill of Rights – 1</a:t>
            </a:r>
            <a:r>
              <a:rPr lang="en-US" sz="2800" baseline="30000" dirty="0" smtClean="0"/>
              <a:t>st</a:t>
            </a:r>
            <a:r>
              <a:rPr lang="en-US" sz="2800" dirty="0" smtClean="0"/>
              <a:t> Ten Amendments </a:t>
            </a:r>
          </a:p>
          <a:p>
            <a:pPr lvl="1"/>
            <a:r>
              <a:rPr lang="en-US" sz="2600" dirty="0" smtClean="0"/>
              <a:t>Freedom of Speech, Religion, etc.</a:t>
            </a:r>
          </a:p>
          <a:p>
            <a:pPr lvl="1"/>
            <a:endParaRPr lang="en-US" sz="2600" dirty="0" smtClean="0"/>
          </a:p>
          <a:p>
            <a:pPr lvl="1"/>
            <a:endParaRPr 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BRANCH</a:t>
            </a:r>
            <a:endParaRPr lang="en-US" dirty="0"/>
          </a:p>
        </p:txBody>
      </p:sp>
      <p:sp>
        <p:nvSpPr>
          <p:cNvPr id="3" name="Content Placeholder 2"/>
          <p:cNvSpPr>
            <a:spLocks noGrp="1"/>
          </p:cNvSpPr>
          <p:nvPr>
            <p:ph idx="1"/>
          </p:nvPr>
        </p:nvSpPr>
        <p:spPr>
          <a:xfrm>
            <a:off x="304800" y="1828800"/>
            <a:ext cx="8534399" cy="4297363"/>
          </a:xfrm>
        </p:spPr>
        <p:txBody>
          <a:bodyPr>
            <a:normAutofit fontScale="77500" lnSpcReduction="20000"/>
          </a:bodyPr>
          <a:lstStyle/>
          <a:p>
            <a:r>
              <a:rPr lang="en-US" sz="3200" dirty="0" smtClean="0"/>
              <a:t>Article One</a:t>
            </a:r>
          </a:p>
          <a:p>
            <a:r>
              <a:rPr lang="en-US" sz="3200" dirty="0" smtClean="0"/>
              <a:t>Known As: Congress</a:t>
            </a:r>
          </a:p>
          <a:p>
            <a:r>
              <a:rPr lang="en-US" sz="3200" dirty="0" smtClean="0"/>
              <a:t>Meets In: The Capitol (Austin/D.C.)</a:t>
            </a:r>
          </a:p>
          <a:p>
            <a:r>
              <a:rPr lang="en-US" sz="3200" dirty="0" smtClean="0"/>
              <a:t>Duty: Makes Laws</a:t>
            </a:r>
          </a:p>
          <a:p>
            <a:r>
              <a:rPr lang="en-US" sz="3200" dirty="0" smtClean="0"/>
              <a:t>Bicameral – (2) Chambers</a:t>
            </a:r>
          </a:p>
          <a:p>
            <a:pPr lvl="1"/>
            <a:r>
              <a:rPr lang="en-US" sz="3000" dirty="0" smtClean="0"/>
              <a:t>House of Representatives &amp; Senate</a:t>
            </a:r>
          </a:p>
          <a:p>
            <a:r>
              <a:rPr lang="en-US" sz="3200" dirty="0" smtClean="0"/>
              <a:t>Divide work among committees</a:t>
            </a:r>
          </a:p>
          <a:p>
            <a:r>
              <a:rPr lang="en-US" sz="3200" dirty="0" smtClean="0"/>
              <a:t>Senate – (2) from each state, 6 year terms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BRANCH</a:t>
            </a:r>
            <a:endParaRPr lang="en-US" dirty="0"/>
          </a:p>
        </p:txBody>
      </p:sp>
      <p:sp>
        <p:nvSpPr>
          <p:cNvPr id="3" name="Content Placeholder 2"/>
          <p:cNvSpPr>
            <a:spLocks noGrp="1"/>
          </p:cNvSpPr>
          <p:nvPr>
            <p:ph idx="1"/>
          </p:nvPr>
        </p:nvSpPr>
        <p:spPr>
          <a:xfrm>
            <a:off x="304800" y="1828800"/>
            <a:ext cx="8534399" cy="4297363"/>
          </a:xfrm>
        </p:spPr>
        <p:txBody>
          <a:bodyPr>
            <a:normAutofit/>
          </a:bodyPr>
          <a:lstStyle/>
          <a:p>
            <a:r>
              <a:rPr lang="en-US" sz="3200" dirty="0" smtClean="0"/>
              <a:t>Makes laws to:</a:t>
            </a:r>
          </a:p>
          <a:p>
            <a:pPr lvl="1"/>
            <a:r>
              <a:rPr lang="en-US" sz="3000" dirty="0" smtClean="0"/>
              <a:t>Lay and collect taxes</a:t>
            </a:r>
          </a:p>
          <a:p>
            <a:pPr lvl="1"/>
            <a:r>
              <a:rPr lang="en-US" sz="3000" dirty="0" smtClean="0"/>
              <a:t>Pay the debts</a:t>
            </a:r>
          </a:p>
          <a:p>
            <a:pPr lvl="1"/>
            <a:r>
              <a:rPr lang="en-US" sz="3000" dirty="0" smtClean="0"/>
              <a:t>Provide for the common defense and general welfare of the United States</a:t>
            </a:r>
          </a:p>
          <a:p>
            <a:pPr lvl="1"/>
            <a:r>
              <a:rPr lang="en-US" sz="3000" dirty="0" smtClean="0"/>
              <a:t>Regulate interstate and foreign commerce</a:t>
            </a:r>
          </a:p>
          <a:p>
            <a:pPr lvl="1"/>
            <a:r>
              <a:rPr lang="en-US" sz="3000" dirty="0" smtClean="0"/>
              <a:t>Declare War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753"/>
            <a:ext cx="8458200" cy="1283167"/>
          </a:xfrm>
        </p:spPr>
        <p:txBody>
          <a:bodyPr/>
          <a:lstStyle/>
          <a:p>
            <a:r>
              <a:rPr lang="en-US" dirty="0" smtClean="0"/>
              <a:t>Texas capitol building</a:t>
            </a:r>
            <a:endParaRPr lang="en-US" dirty="0"/>
          </a:p>
        </p:txBody>
      </p:sp>
      <p:pic>
        <p:nvPicPr>
          <p:cNvPr id="1026" name="Picture 2" descr="C:\Documents and Settings\wneal\Desktop\Texas_State_Capitol_Build_457767600e739.jpg"/>
          <p:cNvPicPr>
            <a:picLocks noChangeAspect="1" noChangeArrowheads="1"/>
          </p:cNvPicPr>
          <p:nvPr/>
        </p:nvPicPr>
        <p:blipFill>
          <a:blip r:embed="rId2"/>
          <a:srcRect/>
          <a:stretch>
            <a:fillRect/>
          </a:stretch>
        </p:blipFill>
        <p:spPr bwMode="auto">
          <a:xfrm>
            <a:off x="1219200" y="1524000"/>
            <a:ext cx="6459537" cy="484465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420</TotalTime>
  <Words>797</Words>
  <Application>Microsoft Office PowerPoint</Application>
  <PresentationFormat>On-screen Show (4:3)</PresentationFormat>
  <Paragraphs>111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Precedent</vt:lpstr>
      <vt:lpstr>The (3) Branches of government</vt:lpstr>
      <vt:lpstr>The PreaMBLE</vt:lpstr>
      <vt:lpstr>WHAT IS THE PURPOSE OF GOVERNMENT?</vt:lpstr>
      <vt:lpstr>LEVELS OF GOVERNMENT</vt:lpstr>
      <vt:lpstr>Constitution</vt:lpstr>
      <vt:lpstr>U.S. Constitution</vt:lpstr>
      <vt:lpstr>LEGISLATIVE BRANCH</vt:lpstr>
      <vt:lpstr>LEGISLATIVE BRANCH</vt:lpstr>
      <vt:lpstr>Texas capitol building</vt:lpstr>
      <vt:lpstr>u.s. capitol building</vt:lpstr>
      <vt:lpstr>TX Speaker of the house</vt:lpstr>
      <vt:lpstr>U.S. Speaker of the house</vt:lpstr>
      <vt:lpstr>Texas senators</vt:lpstr>
      <vt:lpstr>Executive branch</vt:lpstr>
      <vt:lpstr>Executive branch</vt:lpstr>
      <vt:lpstr>Governor perry</vt:lpstr>
      <vt:lpstr>President obama</vt:lpstr>
      <vt:lpstr>The governors mansion</vt:lpstr>
      <vt:lpstr>The white house</vt:lpstr>
      <vt:lpstr>Judicial branch</vt:lpstr>
      <vt:lpstr>Texas Supreme court</vt:lpstr>
      <vt:lpstr>u.s. Supreme court justices</vt:lpstr>
      <vt:lpstr>TX Supreme court building</vt:lpstr>
      <vt:lpstr>U.S. Supreme court building</vt:lpstr>
      <vt:lpstr>Checks &amp; balances</vt:lpstr>
      <vt:lpstr>Checks &amp; balances</vt:lpstr>
      <vt:lpstr>Checks &amp; balances</vt:lpstr>
      <vt:lpstr>Checks &amp; balances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Branches of government</dc:title>
  <dc:creator>Whitney Neal</dc:creator>
  <cp:lastModifiedBy>Coppell ISD</cp:lastModifiedBy>
  <cp:revision>74</cp:revision>
  <dcterms:created xsi:type="dcterms:W3CDTF">2009-01-22T02:46:14Z</dcterms:created>
  <dcterms:modified xsi:type="dcterms:W3CDTF">2010-11-29T16:55:14Z</dcterms:modified>
</cp:coreProperties>
</file>