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FC26EB4-2B9C-499B-A704-31C25FC65DEE}" type="datetimeFigureOut">
              <a:rPr lang="en-US" smtClean="0"/>
              <a:t>4/5/2011</a:t>
            </a:fld>
            <a:endParaRPr lang="en-US"/>
          </a:p>
        </p:txBody>
      </p:sp>
      <p:sp>
        <p:nvSpPr>
          <p:cNvPr id="16" name="Slide Number Placeholder 15"/>
          <p:cNvSpPr>
            <a:spLocks noGrp="1"/>
          </p:cNvSpPr>
          <p:nvPr>
            <p:ph type="sldNum" sz="quarter" idx="11"/>
          </p:nvPr>
        </p:nvSpPr>
        <p:spPr/>
        <p:txBody>
          <a:bodyPr/>
          <a:lstStyle/>
          <a:p>
            <a:fld id="{6F58D7D9-370F-472F-AFC9-DB4B2CCFC3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C26EB4-2B9C-499B-A704-31C25FC65DEE}"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8D7D9-370F-472F-AFC9-DB4B2CCFC3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C26EB4-2B9C-499B-A704-31C25FC65DEE}"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8D7D9-370F-472F-AFC9-DB4B2CCFC3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FC26EB4-2B9C-499B-A704-31C25FC65DEE}" type="datetimeFigureOut">
              <a:rPr lang="en-US" smtClean="0"/>
              <a:t>4/5/2011</a:t>
            </a:fld>
            <a:endParaRPr lang="en-US"/>
          </a:p>
        </p:txBody>
      </p:sp>
      <p:sp>
        <p:nvSpPr>
          <p:cNvPr id="15" name="Slide Number Placeholder 14"/>
          <p:cNvSpPr>
            <a:spLocks noGrp="1"/>
          </p:cNvSpPr>
          <p:nvPr>
            <p:ph type="sldNum" sz="quarter" idx="15"/>
          </p:nvPr>
        </p:nvSpPr>
        <p:spPr/>
        <p:txBody>
          <a:bodyPr/>
          <a:lstStyle>
            <a:lvl1pPr algn="ctr">
              <a:defRPr/>
            </a:lvl1pPr>
          </a:lstStyle>
          <a:p>
            <a:fld id="{6F58D7D9-370F-472F-AFC9-DB4B2CCFC3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C26EB4-2B9C-499B-A704-31C25FC65DEE}"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8D7D9-370F-472F-AFC9-DB4B2CCFC373}"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C26EB4-2B9C-499B-A704-31C25FC65DEE}" type="datetimeFigureOut">
              <a:rPr lang="en-US" smtClean="0"/>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8D7D9-370F-472F-AFC9-DB4B2CCFC37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F58D7D9-370F-472F-AFC9-DB4B2CCFC3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FC26EB4-2B9C-499B-A704-31C25FC65DEE}" type="datetimeFigureOut">
              <a:rPr lang="en-US" smtClean="0"/>
              <a:t>4/5/2011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C26EB4-2B9C-499B-A704-31C25FC65DEE}" type="datetimeFigureOut">
              <a:rPr lang="en-US" smtClean="0"/>
              <a:t>4/5/2011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8D7D9-370F-472F-AFC9-DB4B2CCFC37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26EB4-2B9C-499B-A704-31C25FC65DEE}" type="datetimeFigureOut">
              <a:rPr lang="en-US" smtClean="0"/>
              <a:t>4/5/2011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8D7D9-370F-472F-AFC9-DB4B2CCFC3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FC26EB4-2B9C-499B-A704-31C25FC65DEE}" type="datetimeFigureOut">
              <a:rPr lang="en-US" smtClean="0"/>
              <a:t>4/5/2011</a:t>
            </a:fld>
            <a:endParaRPr lang="en-US"/>
          </a:p>
        </p:txBody>
      </p:sp>
      <p:sp>
        <p:nvSpPr>
          <p:cNvPr id="9" name="Slide Number Placeholder 8"/>
          <p:cNvSpPr>
            <a:spLocks noGrp="1"/>
          </p:cNvSpPr>
          <p:nvPr>
            <p:ph type="sldNum" sz="quarter" idx="15"/>
          </p:nvPr>
        </p:nvSpPr>
        <p:spPr/>
        <p:txBody>
          <a:bodyPr/>
          <a:lstStyle/>
          <a:p>
            <a:fld id="{6F58D7D9-370F-472F-AFC9-DB4B2CCFC3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FC26EB4-2B9C-499B-A704-31C25FC65DEE}" type="datetimeFigureOut">
              <a:rPr lang="en-US" smtClean="0"/>
              <a:t>4/5/2011</a:t>
            </a:fld>
            <a:endParaRPr lang="en-US"/>
          </a:p>
        </p:txBody>
      </p:sp>
      <p:sp>
        <p:nvSpPr>
          <p:cNvPr id="9" name="Slide Number Placeholder 8"/>
          <p:cNvSpPr>
            <a:spLocks noGrp="1"/>
          </p:cNvSpPr>
          <p:nvPr>
            <p:ph type="sldNum" sz="quarter" idx="11"/>
          </p:nvPr>
        </p:nvSpPr>
        <p:spPr/>
        <p:txBody>
          <a:bodyPr/>
          <a:lstStyle/>
          <a:p>
            <a:fld id="{6F58D7D9-370F-472F-AFC9-DB4B2CCFC3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FC26EB4-2B9C-499B-A704-31C25FC65DEE}" type="datetimeFigureOut">
              <a:rPr lang="en-US" smtClean="0"/>
              <a:t>4/5/2011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F58D7D9-370F-472F-AFC9-DB4B2CCFC373}"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Role of African Americans</a:t>
            </a:r>
          </a:p>
          <a:p>
            <a:r>
              <a:rPr lang="en-US" dirty="0" smtClean="0"/>
              <a:t>Civil War Technology &amp; Medicine</a:t>
            </a:r>
          </a:p>
          <a:p>
            <a:r>
              <a:rPr lang="en-US" dirty="0" smtClean="0"/>
              <a:t>Political Cartoons of the War</a:t>
            </a:r>
            <a:endParaRPr lang="en-US" dirty="0"/>
          </a:p>
        </p:txBody>
      </p:sp>
      <p:sp>
        <p:nvSpPr>
          <p:cNvPr id="2" name="Title 1"/>
          <p:cNvSpPr>
            <a:spLocks noGrp="1"/>
          </p:cNvSpPr>
          <p:nvPr>
            <p:ph type="ctrTitle"/>
          </p:nvPr>
        </p:nvSpPr>
        <p:spPr/>
        <p:txBody>
          <a:bodyPr/>
          <a:lstStyle/>
          <a:p>
            <a:r>
              <a:rPr lang="en-US" dirty="0" smtClean="0"/>
              <a:t>The Civil War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Medical care was CRUDE</a:t>
            </a:r>
          </a:p>
          <a:p>
            <a:r>
              <a:rPr lang="en-US" dirty="0" smtClean="0"/>
              <a:t>Many amputations</a:t>
            </a:r>
          </a:p>
          <a:p>
            <a:r>
              <a:rPr lang="en-US" dirty="0" smtClean="0"/>
              <a:t>Poor sanitary conditions</a:t>
            </a:r>
          </a:p>
          <a:p>
            <a:pPr lvl="1"/>
            <a:r>
              <a:rPr lang="en-US" dirty="0" smtClean="0"/>
              <a:t>Minor wounds often became infected</a:t>
            </a:r>
          </a:p>
          <a:p>
            <a:r>
              <a:rPr lang="en-US" dirty="0" smtClean="0"/>
              <a:t>Nothing was known about germs or how wounds became infected</a:t>
            </a:r>
          </a:p>
          <a:p>
            <a:pPr lvl="1"/>
            <a:r>
              <a:rPr lang="en-US" dirty="0" smtClean="0"/>
              <a:t>Pneumonia and malaria killed more than guns or cannons did</a:t>
            </a:r>
          </a:p>
          <a:p>
            <a:r>
              <a:rPr lang="en-US" dirty="0" smtClean="0"/>
              <a:t>Disease/Starvation (especially for POW’s)</a:t>
            </a:r>
            <a:endParaRPr lang="en-US" dirty="0"/>
          </a:p>
        </p:txBody>
      </p:sp>
      <p:sp>
        <p:nvSpPr>
          <p:cNvPr id="3" name="Title 2"/>
          <p:cNvSpPr>
            <a:spLocks noGrp="1"/>
          </p:cNvSpPr>
          <p:nvPr>
            <p:ph type="title"/>
          </p:nvPr>
        </p:nvSpPr>
        <p:spPr/>
        <p:txBody>
          <a:bodyPr/>
          <a:lstStyle/>
          <a:p>
            <a:r>
              <a:rPr lang="en-US" u="sng" dirty="0" smtClean="0"/>
              <a:t>Medical Issues</a:t>
            </a:r>
            <a:endParaRPr lang="en-US"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715000"/>
          </a:xfrm>
        </p:spPr>
        <p:txBody>
          <a:bodyPr>
            <a:normAutofit lnSpcReduction="10000"/>
          </a:bodyPr>
          <a:lstStyle/>
          <a:p>
            <a:pPr>
              <a:buNone/>
            </a:pPr>
            <a:r>
              <a:rPr lang="en-US" i="1" dirty="0" smtClean="0"/>
              <a:t>"In the operating tent, the </a:t>
            </a:r>
            <a:r>
              <a:rPr lang="en-US" b="1" i="1" dirty="0" smtClean="0"/>
              <a:t>amputation </a:t>
            </a:r>
            <a:r>
              <a:rPr lang="en-US" i="1" dirty="0" smtClean="0"/>
              <a:t>of a very bad looking leg was witnessed. The surgeons had been laboring since the battle to save the leg, but it was impossible. The patient, a delicate looking man, was put under the influence of chloroform, and the amputation was performed with great skill by a surgeon who appeared to be quite accustomed to the use of his instruments. After the arteries were tied, the </a:t>
            </a:r>
            <a:r>
              <a:rPr lang="en-US" i="1" dirty="0" err="1" smtClean="0"/>
              <a:t>amputator</a:t>
            </a:r>
            <a:r>
              <a:rPr lang="en-US" i="1" dirty="0" smtClean="0"/>
              <a:t> scraped the end and edge of the bone until they were quite smooth. While the scraping was going on, an attendant asked: 'How do you feel, Thompson?' 'Awful!' was the distinct and emphatic reply. This answer was returned, although the man was far more sensible of the effects of the chloroform than he was of the amputation</a:t>
            </a:r>
            <a:r>
              <a:rPr lang="en-US" i="1"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Open the “Adventure Tales” books to page 307.</a:t>
            </a:r>
          </a:p>
          <a:p>
            <a:pPr>
              <a:buNone/>
            </a:pPr>
            <a:endParaRPr lang="en-US" dirty="0" smtClean="0"/>
          </a:p>
          <a:p>
            <a:r>
              <a:rPr lang="en-US" dirty="0" smtClean="0"/>
              <a:t>In your groups, discuss each of the categories. In your spiral, copy the chart and give two reasons for each of the following in each category.</a:t>
            </a:r>
          </a:p>
          <a:p>
            <a:pPr lvl="1"/>
            <a:r>
              <a:rPr lang="en-US" dirty="0" smtClean="0"/>
              <a:t>Why the Civil War would have led to improvements in this area.</a:t>
            </a:r>
          </a:p>
          <a:p>
            <a:pPr lvl="1"/>
            <a:r>
              <a:rPr lang="en-US" dirty="0" smtClean="0"/>
              <a:t>How the improvements made affected the war and its outcome.</a:t>
            </a:r>
            <a:endParaRPr lang="en-US" dirty="0"/>
          </a:p>
        </p:txBody>
      </p:sp>
      <p:sp>
        <p:nvSpPr>
          <p:cNvPr id="3" name="Title 2"/>
          <p:cNvSpPr>
            <a:spLocks noGrp="1"/>
          </p:cNvSpPr>
          <p:nvPr>
            <p:ph type="title"/>
          </p:nvPr>
        </p:nvSpPr>
        <p:spPr/>
        <p:txBody>
          <a:bodyPr/>
          <a:lstStyle/>
          <a:p>
            <a:r>
              <a:rPr lang="en-US" u="sng" dirty="0" smtClean="0"/>
              <a:t>Technology &amp; Medicine</a:t>
            </a:r>
            <a:endParaRPr lang="en-US"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0/0c/Blockade_connecticut_plan_civil_war_cartoon.jpg"/>
          <p:cNvPicPr>
            <a:picLocks noChangeAspect="1" noChangeArrowheads="1"/>
          </p:cNvPicPr>
          <p:nvPr/>
        </p:nvPicPr>
        <p:blipFill>
          <a:blip r:embed="rId2" cstate="print"/>
          <a:srcRect/>
          <a:stretch>
            <a:fillRect/>
          </a:stretch>
        </p:blipFill>
        <p:spPr bwMode="auto">
          <a:xfrm>
            <a:off x="228600" y="762000"/>
            <a:ext cx="8613840" cy="50958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tredegar.org/images/abe_5.gif"/>
          <p:cNvPicPr>
            <a:picLocks noChangeAspect="1" noChangeArrowheads="1"/>
          </p:cNvPicPr>
          <p:nvPr/>
        </p:nvPicPr>
        <p:blipFill>
          <a:blip r:embed="rId2" cstate="print"/>
          <a:srcRect/>
          <a:stretch>
            <a:fillRect/>
          </a:stretch>
        </p:blipFill>
        <p:spPr bwMode="auto">
          <a:xfrm>
            <a:off x="2057400" y="685800"/>
            <a:ext cx="4867275" cy="56292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1.bp.blogspot.com/_DykOZb64eKM/R2nBl1pauCI/AAAAAAAAALA/7kg6nz3ARro/s400/topsey+cartoon.gif"/>
          <p:cNvPicPr>
            <a:picLocks noChangeAspect="1" noChangeArrowheads="1"/>
          </p:cNvPicPr>
          <p:nvPr/>
        </p:nvPicPr>
        <p:blipFill>
          <a:blip r:embed="rId2" cstate="print"/>
          <a:srcRect/>
          <a:stretch>
            <a:fillRect/>
          </a:stretch>
        </p:blipFill>
        <p:spPr bwMode="auto">
          <a:xfrm>
            <a:off x="457200" y="304800"/>
            <a:ext cx="8229600" cy="62300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loc.harpweek.com/LCPoliticalCartoons/Disk3/12w/3a07048v12w.jpg"/>
          <p:cNvPicPr>
            <a:picLocks noChangeAspect="1" noChangeArrowheads="1"/>
          </p:cNvPicPr>
          <p:nvPr/>
        </p:nvPicPr>
        <p:blipFill>
          <a:blip r:embed="rId2" cstate="print"/>
          <a:srcRect/>
          <a:stretch>
            <a:fillRect/>
          </a:stretch>
        </p:blipFill>
        <p:spPr bwMode="auto">
          <a:xfrm>
            <a:off x="914400" y="609600"/>
            <a:ext cx="7315200" cy="56292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Thousands of free blacks volunteered at the start of the war but federal law forbid them to serve as soldiers.</a:t>
            </a:r>
          </a:p>
          <a:p>
            <a:r>
              <a:rPr lang="en-US" dirty="0" smtClean="0"/>
              <a:t> </a:t>
            </a:r>
            <a:r>
              <a:rPr lang="en-US" dirty="0" smtClean="0"/>
              <a:t>1862 – Congress repeals the law and both free blacks and slaves enlist in the Union Army</a:t>
            </a:r>
          </a:p>
          <a:p>
            <a:pPr>
              <a:buNone/>
            </a:pPr>
            <a:endParaRPr lang="en-US" dirty="0"/>
          </a:p>
        </p:txBody>
      </p:sp>
      <p:sp>
        <p:nvSpPr>
          <p:cNvPr id="3" name="Title 2"/>
          <p:cNvSpPr>
            <a:spLocks noGrp="1"/>
          </p:cNvSpPr>
          <p:nvPr>
            <p:ph type="title"/>
          </p:nvPr>
        </p:nvSpPr>
        <p:spPr/>
        <p:txBody>
          <a:bodyPr/>
          <a:lstStyle/>
          <a:p>
            <a:r>
              <a:rPr lang="en-US" u="sng" dirty="0" smtClean="0"/>
              <a:t>Role of African Americans</a:t>
            </a:r>
            <a:endParaRPr lang="en-US" u="sng" dirty="0"/>
          </a:p>
        </p:txBody>
      </p:sp>
      <p:pic>
        <p:nvPicPr>
          <p:cNvPr id="1026" name="Picture 2" descr="http://712educators.about.com/library/graphics/afam6.jpg"/>
          <p:cNvPicPr>
            <a:picLocks noChangeAspect="1" noChangeArrowheads="1"/>
          </p:cNvPicPr>
          <p:nvPr/>
        </p:nvPicPr>
        <p:blipFill>
          <a:blip r:embed="rId2" cstate="print"/>
          <a:srcRect/>
          <a:stretch>
            <a:fillRect/>
          </a:stretch>
        </p:blipFill>
        <p:spPr bwMode="auto">
          <a:xfrm>
            <a:off x="2819400" y="3733800"/>
            <a:ext cx="3505200" cy="271148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Assigned to all black units commanded by white officers</a:t>
            </a:r>
          </a:p>
          <a:p>
            <a:pPr>
              <a:buNone/>
            </a:pPr>
            <a:endParaRPr lang="en-US" dirty="0" smtClean="0"/>
          </a:p>
          <a:p>
            <a:r>
              <a:rPr lang="en-US" dirty="0" smtClean="0"/>
              <a:t>Non-combat duties such as:</a:t>
            </a:r>
          </a:p>
          <a:p>
            <a:pPr lvl="1"/>
            <a:r>
              <a:rPr lang="en-US" dirty="0" smtClean="0"/>
              <a:t>Building roads</a:t>
            </a:r>
          </a:p>
          <a:p>
            <a:pPr lvl="1"/>
            <a:r>
              <a:rPr lang="en-US" dirty="0" smtClean="0"/>
              <a:t>Guarding Supplies</a:t>
            </a:r>
          </a:p>
          <a:p>
            <a:pPr lvl="1">
              <a:buNone/>
            </a:pPr>
            <a:endParaRPr lang="en-US" dirty="0" smtClean="0"/>
          </a:p>
          <a:p>
            <a:pPr lvl="0">
              <a:buClr>
                <a:srgbClr val="F3A447"/>
              </a:buClr>
            </a:pPr>
            <a:r>
              <a:rPr lang="en-US" dirty="0" smtClean="0">
                <a:solidFill>
                  <a:prstClr val="white"/>
                </a:solidFill>
              </a:rPr>
              <a:t>Paid half of the pay of white soldiers</a:t>
            </a:r>
          </a:p>
          <a:p>
            <a:pPr lvl="0">
              <a:buClr>
                <a:srgbClr val="F3A447"/>
              </a:buClr>
              <a:buNone/>
            </a:pPr>
            <a:endParaRPr lang="en-US" dirty="0" smtClean="0">
              <a:solidFill>
                <a:prstClr val="white"/>
              </a:solidFill>
            </a:endParaRPr>
          </a:p>
          <a:p>
            <a:pPr lvl="0">
              <a:buClr>
                <a:srgbClr val="F3A447"/>
              </a:buClr>
            </a:pPr>
            <a:r>
              <a:rPr lang="en-US" dirty="0" smtClean="0">
                <a:solidFill>
                  <a:prstClr val="white"/>
                </a:solidFill>
              </a:rPr>
              <a:t> </a:t>
            </a:r>
            <a:r>
              <a:rPr lang="en-US" dirty="0" smtClean="0">
                <a:solidFill>
                  <a:prstClr val="white"/>
                </a:solidFill>
              </a:rPr>
              <a:t>1864 – Congress decides they will receive equal pay</a:t>
            </a:r>
            <a:endParaRPr lang="en-US" dirty="0" smtClean="0">
              <a:solidFill>
                <a:prstClr val="white"/>
              </a:solidFill>
            </a:endParaRPr>
          </a:p>
          <a:p>
            <a:pPr lvl="1"/>
            <a:endParaRPr lang="en-US" dirty="0" smtClean="0"/>
          </a:p>
          <a:p>
            <a:pPr lvl="1"/>
            <a:endParaRPr lang="en-US" dirty="0" smtClean="0"/>
          </a:p>
        </p:txBody>
      </p:sp>
      <p:sp>
        <p:nvSpPr>
          <p:cNvPr id="3" name="Title 2"/>
          <p:cNvSpPr>
            <a:spLocks noGrp="1"/>
          </p:cNvSpPr>
          <p:nvPr>
            <p:ph type="title"/>
          </p:nvPr>
        </p:nvSpPr>
        <p:spPr/>
        <p:txBody>
          <a:bodyPr/>
          <a:lstStyle/>
          <a:p>
            <a:r>
              <a:rPr lang="en-US" u="sng" dirty="0" smtClean="0"/>
              <a:t>Role of African Americans</a:t>
            </a:r>
            <a:endParaRPr lang="en-US"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Accepted African Americans from across the North</a:t>
            </a:r>
          </a:p>
          <a:p>
            <a:pPr>
              <a:buNone/>
            </a:pPr>
            <a:endParaRPr lang="en-US" dirty="0" smtClean="0"/>
          </a:p>
          <a:p>
            <a:r>
              <a:rPr lang="en-US" dirty="0" smtClean="0"/>
              <a:t>Frederick Douglass helped recruit troops</a:t>
            </a:r>
          </a:p>
          <a:p>
            <a:pPr lvl="1"/>
            <a:r>
              <a:rPr lang="en-US" dirty="0" smtClean="0"/>
              <a:t>Including two of his sons</a:t>
            </a:r>
          </a:p>
          <a:p>
            <a:pPr lvl="1">
              <a:buNone/>
            </a:pPr>
            <a:endParaRPr lang="en-US" dirty="0" smtClean="0"/>
          </a:p>
          <a:p>
            <a:r>
              <a:rPr lang="en-US" dirty="0" smtClean="0"/>
              <a:t>Led an attack on Fort Wagner (South Carolina)</a:t>
            </a:r>
          </a:p>
          <a:p>
            <a:pPr lvl="1"/>
            <a:r>
              <a:rPr lang="en-US" dirty="0" smtClean="0"/>
              <a:t>Nearly half the regiment is killed</a:t>
            </a:r>
          </a:p>
          <a:p>
            <a:pPr lvl="1">
              <a:buNone/>
            </a:pPr>
            <a:endParaRPr lang="en-US" dirty="0" smtClean="0"/>
          </a:p>
          <a:p>
            <a:r>
              <a:rPr lang="en-US" dirty="0" smtClean="0"/>
              <a:t>Their courage helped win respect for African American soldiers</a:t>
            </a:r>
          </a:p>
          <a:p>
            <a:pPr lvl="1"/>
            <a:r>
              <a:rPr lang="en-US" dirty="0" smtClean="0"/>
              <a:t>Sgt. William Carney is the first African American to win the Medal of Honor</a:t>
            </a:r>
          </a:p>
        </p:txBody>
      </p:sp>
      <p:sp>
        <p:nvSpPr>
          <p:cNvPr id="3" name="Title 2"/>
          <p:cNvSpPr>
            <a:spLocks noGrp="1"/>
          </p:cNvSpPr>
          <p:nvPr>
            <p:ph type="title"/>
          </p:nvPr>
        </p:nvSpPr>
        <p:spPr/>
        <p:txBody>
          <a:bodyPr/>
          <a:lstStyle/>
          <a:p>
            <a:r>
              <a:rPr lang="en-US" u="sng" dirty="0" smtClean="0"/>
              <a:t>54</a:t>
            </a:r>
            <a:r>
              <a:rPr lang="en-US" u="sng" baseline="30000" dirty="0" smtClean="0"/>
              <a:t>th</a:t>
            </a:r>
            <a:r>
              <a:rPr lang="en-US" u="sng" dirty="0" smtClean="0"/>
              <a:t> Massachusetts Regiment</a:t>
            </a:r>
            <a:endParaRPr lang="en-US"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54</a:t>
            </a:r>
            <a:r>
              <a:rPr lang="en-US" u="sng" baseline="30000" dirty="0" smtClean="0"/>
              <a:t>th</a:t>
            </a:r>
            <a:r>
              <a:rPr lang="en-US" u="sng" dirty="0" smtClean="0"/>
              <a:t> Massachusetts Regiment</a:t>
            </a:r>
            <a:endParaRPr lang="en-US" u="sng" dirty="0"/>
          </a:p>
        </p:txBody>
      </p:sp>
      <p:pic>
        <p:nvPicPr>
          <p:cNvPr id="15362" name="Picture 2" descr="http://soulofamerica.com/soagalleries/boston/cultural-sites/Bos-54thMass-Mon-front.jpg"/>
          <p:cNvPicPr>
            <a:picLocks noChangeAspect="1" noChangeArrowheads="1"/>
          </p:cNvPicPr>
          <p:nvPr/>
        </p:nvPicPr>
        <p:blipFill>
          <a:blip r:embed="rId2" cstate="print"/>
          <a:srcRect/>
          <a:stretch>
            <a:fillRect/>
          </a:stretch>
        </p:blipFill>
        <p:spPr bwMode="auto">
          <a:xfrm>
            <a:off x="1524000" y="2057400"/>
            <a:ext cx="5915025" cy="39243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54</a:t>
            </a:r>
            <a:r>
              <a:rPr lang="en-US" u="sng" baseline="30000" dirty="0" smtClean="0"/>
              <a:t>th</a:t>
            </a:r>
            <a:r>
              <a:rPr lang="en-US" u="sng" dirty="0" smtClean="0"/>
              <a:t> Massachusetts Regiment</a:t>
            </a:r>
            <a:endParaRPr lang="en-US" u="sng" dirty="0"/>
          </a:p>
        </p:txBody>
      </p:sp>
      <p:pic>
        <p:nvPicPr>
          <p:cNvPr id="18434" name="Picture 2" descr="http://www.spartacus.schoolnet.co.uk/FWWafro.jpg"/>
          <p:cNvPicPr>
            <a:picLocks noChangeAspect="1" noChangeArrowheads="1"/>
          </p:cNvPicPr>
          <p:nvPr/>
        </p:nvPicPr>
        <p:blipFill>
          <a:blip r:embed="rId2" cstate="print"/>
          <a:srcRect/>
          <a:stretch>
            <a:fillRect/>
          </a:stretch>
        </p:blipFill>
        <p:spPr bwMode="auto">
          <a:xfrm>
            <a:off x="1981200" y="1600200"/>
            <a:ext cx="5124450" cy="45125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54</a:t>
            </a:r>
            <a:r>
              <a:rPr lang="en-US" u="sng" baseline="30000" dirty="0" smtClean="0"/>
              <a:t>th</a:t>
            </a:r>
            <a:r>
              <a:rPr lang="en-US" u="sng" dirty="0" smtClean="0"/>
              <a:t> Massachusetts Regiment</a:t>
            </a:r>
            <a:endParaRPr lang="en-US" u="sng" dirty="0"/>
          </a:p>
        </p:txBody>
      </p:sp>
      <p:pic>
        <p:nvPicPr>
          <p:cNvPr id="19458" name="Picture 2" descr="http://c3.ac-images.myspacecdn.com/images02/93/l_5be7f39db3d74860a95e1762f6b87c0a.jpg"/>
          <p:cNvPicPr>
            <a:picLocks noChangeAspect="1" noChangeArrowheads="1"/>
          </p:cNvPicPr>
          <p:nvPr/>
        </p:nvPicPr>
        <p:blipFill>
          <a:blip r:embed="rId2" cstate="print"/>
          <a:srcRect/>
          <a:stretch>
            <a:fillRect/>
          </a:stretch>
        </p:blipFill>
        <p:spPr bwMode="auto">
          <a:xfrm>
            <a:off x="2743200" y="1524000"/>
            <a:ext cx="3086100" cy="47114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Still worked in the South as slaves</a:t>
            </a:r>
          </a:p>
          <a:p>
            <a:pPr>
              <a:buNone/>
            </a:pPr>
            <a:endParaRPr lang="en-US" dirty="0" smtClean="0"/>
          </a:p>
          <a:p>
            <a:r>
              <a:rPr lang="en-US" dirty="0" smtClean="0"/>
              <a:t>Some slowed down their work/refused to work after they received word of the Emancipation Proclamation</a:t>
            </a:r>
          </a:p>
          <a:p>
            <a:pPr>
              <a:buNone/>
            </a:pPr>
            <a:endParaRPr lang="en-US" dirty="0" smtClean="0"/>
          </a:p>
          <a:p>
            <a:r>
              <a:rPr lang="en-US" dirty="0" smtClean="0"/>
              <a:t>By the end of the war, nearly 25% of the south’s slaves had escaped to freedom</a:t>
            </a:r>
            <a:endParaRPr lang="en-US" dirty="0"/>
          </a:p>
        </p:txBody>
      </p:sp>
      <p:sp>
        <p:nvSpPr>
          <p:cNvPr id="3" name="Title 2"/>
          <p:cNvSpPr>
            <a:spLocks noGrp="1"/>
          </p:cNvSpPr>
          <p:nvPr>
            <p:ph type="title"/>
          </p:nvPr>
        </p:nvSpPr>
        <p:spPr/>
        <p:txBody>
          <a:bodyPr/>
          <a:lstStyle/>
          <a:p>
            <a:r>
              <a:rPr lang="en-US" u="sng" dirty="0" smtClean="0"/>
              <a:t>African Americans in the South</a:t>
            </a:r>
            <a:endParaRPr lang="en-US"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were under 21 (South – 17)</a:t>
            </a:r>
          </a:p>
          <a:p>
            <a:pPr>
              <a:buNone/>
            </a:pPr>
            <a:endParaRPr lang="en-US" dirty="0" smtClean="0"/>
          </a:p>
          <a:p>
            <a:r>
              <a:rPr lang="en-US" dirty="0" smtClean="0"/>
              <a:t>Marched for LONG hours (days)</a:t>
            </a:r>
          </a:p>
          <a:p>
            <a:pPr>
              <a:buNone/>
            </a:pPr>
            <a:endParaRPr lang="en-US" dirty="0" smtClean="0"/>
          </a:p>
          <a:p>
            <a:r>
              <a:rPr lang="en-US" dirty="0" smtClean="0"/>
              <a:t>Slept on the ground in rain and snow</a:t>
            </a:r>
          </a:p>
          <a:p>
            <a:pPr>
              <a:buNone/>
            </a:pPr>
            <a:endParaRPr lang="en-US" dirty="0" smtClean="0"/>
          </a:p>
          <a:p>
            <a:r>
              <a:rPr lang="en-US" dirty="0" smtClean="0"/>
              <a:t>New technology</a:t>
            </a:r>
          </a:p>
          <a:p>
            <a:pPr lvl="1"/>
            <a:r>
              <a:rPr lang="en-US" dirty="0" smtClean="0"/>
              <a:t>Cone shaped bullets made rifles 2x’s accurate</a:t>
            </a:r>
          </a:p>
          <a:p>
            <a:pPr lvl="1"/>
            <a:r>
              <a:rPr lang="en-US" dirty="0" smtClean="0"/>
              <a:t>In most battles, 25% or more of the soldiers were killed or wounded</a:t>
            </a:r>
          </a:p>
        </p:txBody>
      </p:sp>
      <p:sp>
        <p:nvSpPr>
          <p:cNvPr id="3" name="Title 2"/>
          <p:cNvSpPr>
            <a:spLocks noGrp="1"/>
          </p:cNvSpPr>
          <p:nvPr>
            <p:ph type="title"/>
          </p:nvPr>
        </p:nvSpPr>
        <p:spPr/>
        <p:txBody>
          <a:bodyPr/>
          <a:lstStyle/>
          <a:p>
            <a:r>
              <a:rPr lang="en-US" dirty="0" smtClean="0"/>
              <a:t>Hard Life of Soldiers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TotalTime>
  <Words>525</Words>
  <Application>Microsoft Office PowerPoint</Application>
  <PresentationFormat>On-screen Show (4:3)</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The Civil War</vt:lpstr>
      <vt:lpstr>Role of African Americans</vt:lpstr>
      <vt:lpstr>Role of African Americans</vt:lpstr>
      <vt:lpstr>54th Massachusetts Regiment</vt:lpstr>
      <vt:lpstr>54th Massachusetts Regiment</vt:lpstr>
      <vt:lpstr>54th Massachusetts Regiment</vt:lpstr>
      <vt:lpstr>54th Massachusetts Regiment</vt:lpstr>
      <vt:lpstr>African Americans in the South</vt:lpstr>
      <vt:lpstr>Hard Life of Soldiers</vt:lpstr>
      <vt:lpstr>Medical Issues</vt:lpstr>
      <vt:lpstr>Slide 11</vt:lpstr>
      <vt:lpstr>Technology &amp; Medicine</vt:lpstr>
      <vt:lpstr>Slide 13</vt:lpstr>
      <vt:lpstr>Slide 14</vt:lpstr>
      <vt:lpstr>Slide 15</vt:lpstr>
      <vt:lpstr>Slide 16</vt:lpstr>
    </vt:vector>
  </TitlesOfParts>
  <Company>Coppell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Coppell ISD</dc:creator>
  <cp:lastModifiedBy>Coppell ISD</cp:lastModifiedBy>
  <cp:revision>15</cp:revision>
  <dcterms:created xsi:type="dcterms:W3CDTF">2011-04-05T20:53:42Z</dcterms:created>
  <dcterms:modified xsi:type="dcterms:W3CDTF">2011-04-05T21:25:39Z</dcterms:modified>
</cp:coreProperties>
</file>