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Override PartName="/ppt/slideLayouts/slideLayout15.xml" ContentType="application/vnd.openxmlformats-officedocument.presentationml.slideLayout+xml"/>
  <Default Extension="png" ContentType="image/png"/>
  <Override PartName="/ppt/slides/slide9.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928" autoAdjust="0"/>
    <p:restoredTop sz="94660"/>
  </p:normalViewPr>
  <p:slideViewPr>
    <p:cSldViewPr snapToObjects="1">
      <p:cViewPr varScale="1">
        <p:scale>
          <a:sx n="82" d="100"/>
          <a:sy n="82" d="100"/>
        </p:scale>
        <p:origin x="-11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704088"/>
          </a:xfrm>
        </p:spPr>
        <p:txBody>
          <a:bodyPr vert="horz" lIns="91440" tIns="0" rIns="45720" bIns="0" rtlCol="0">
            <a:normAutofit/>
          </a:bodyPr>
          <a:lstStyle>
            <a:lvl1pPr marL="0" indent="0" algn="l" defTabSz="914400" rtl="0" eaLnBrk="1" latinLnBrk="0" hangingPunct="1">
              <a:lnSpc>
                <a:spcPts val="2600"/>
              </a:lnSpc>
              <a:spcBef>
                <a:spcPts val="200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C636E5A-BB11-5D4C-9411-5A017CD90B8D}" type="datetimeFigureOut">
              <a:rPr lang="en-US" smtClean="0"/>
              <a:t>9/9/08</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F7FF21B-5034-4F4F-A760-4ED44F1BCC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C636E5A-BB11-5D4C-9411-5A017CD90B8D}" type="datetimeFigureOut">
              <a:rPr lang="en-US" smtClean="0"/>
              <a:t>9/9/08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36E5A-BB11-5D4C-9411-5A017CD90B8D}" type="datetimeFigureOut">
              <a:rPr lang="en-US" smtClean="0"/>
              <a:t>9/9/08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636E5A-BB11-5D4C-9411-5A017CD90B8D}" type="datetimeFigureOut">
              <a:rPr lang="en-US" smtClean="0"/>
              <a:t>9/9/08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636E5A-BB11-5D4C-9411-5A017CD90B8D}" type="datetimeFigureOut">
              <a:rPr lang="en-US" smtClean="0"/>
              <a:t>9/9/08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636E5A-BB11-5D4C-9411-5A017CD90B8D}" type="datetimeFigureOut">
              <a:rPr lang="en-US" smtClean="0"/>
              <a:t>9/9/08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706586"/>
          </a:xfrm>
        </p:spPr>
        <p:txBody>
          <a:bodyPr lIns="91440" tIns="0" rIns="45720" bIns="0">
            <a:normAutofit/>
          </a:bodyPr>
          <a:lstStyle>
            <a:lvl1pPr marL="0" indent="0" algn="l">
              <a:lnSpc>
                <a:spcPts val="26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C636E5A-BB11-5D4C-9411-5A017CD90B8D}" type="datetimeFigureOut">
              <a:rPr lang="en-US" smtClean="0"/>
              <a:t>9/9/08</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F7FF21B-5034-4F4F-A760-4ED44F1BCC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4C636E5A-BB11-5D4C-9411-5A017CD90B8D}" type="datetimeFigureOut">
              <a:rPr lang="en-US" smtClean="0"/>
              <a:t>9/9/08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FF21B-5034-4F4F-A760-4ED44F1BCC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36E5A-BB11-5D4C-9411-5A017CD90B8D}" type="datetimeFigureOut">
              <a:rPr lang="en-US" smtClean="0"/>
              <a:t>9/9/08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FF21B-5034-4F4F-A760-4ED44F1BCC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C636E5A-BB11-5D4C-9411-5A017CD90B8D}" type="datetimeFigureOut">
              <a:rPr lang="en-US" smtClean="0"/>
              <a:t>9/9/08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FF21B-5034-4F4F-A760-4ED44F1BCC99}"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C636E5A-BB11-5D4C-9411-5A017CD90B8D}" type="datetimeFigureOut">
              <a:rPr lang="en-US" smtClean="0"/>
              <a:t>9/9/08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FF21B-5034-4F4F-A760-4ED44F1BCC99}"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C636E5A-BB11-5D4C-9411-5A017CD90B8D}" type="datetimeFigureOut">
              <a:rPr lang="en-US" smtClean="0"/>
              <a:t>9/9/08</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F7FF21B-5034-4F4F-A760-4ED44F1BCC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European Rivalries</a:t>
            </a:r>
            <a:endParaRPr lang="en-US" b="1" dirty="0"/>
          </a:p>
        </p:txBody>
      </p:sp>
      <p:sp>
        <p:nvSpPr>
          <p:cNvPr id="3" name="Subtitle 2"/>
          <p:cNvSpPr>
            <a:spLocks noGrp="1"/>
          </p:cNvSpPr>
          <p:nvPr>
            <p:ph type="subTitle" idx="1"/>
          </p:nvPr>
        </p:nvSpPr>
        <p:spPr/>
        <p:txBody>
          <a:bodyPr/>
          <a:lstStyle/>
          <a:p>
            <a:r>
              <a:rPr lang="en-US" dirty="0" smtClean="0"/>
              <a:t>England, Spain, The Netherlands, and France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The Dutch Begin Exploring</a:t>
            </a:r>
            <a:endParaRPr lang="en-US" b="1" dirty="0"/>
          </a:p>
        </p:txBody>
      </p:sp>
      <p:sp>
        <p:nvSpPr>
          <p:cNvPr id="3" name="Content Placeholder 2"/>
          <p:cNvSpPr>
            <a:spLocks noGrp="1"/>
          </p:cNvSpPr>
          <p:nvPr>
            <p:ph idx="1"/>
          </p:nvPr>
        </p:nvSpPr>
        <p:spPr>
          <a:xfrm>
            <a:off x="228600" y="1600200"/>
            <a:ext cx="8686800" cy="4800600"/>
          </a:xfrm>
        </p:spPr>
        <p:txBody>
          <a:bodyPr>
            <a:normAutofit/>
          </a:bodyPr>
          <a:lstStyle/>
          <a:p>
            <a:pPr>
              <a:buSzPct val="65000"/>
              <a:buFont typeface="Wingdings" charset="2"/>
              <a:buChar char="u"/>
            </a:pPr>
            <a:r>
              <a:rPr lang="en-US" dirty="0" smtClean="0"/>
              <a:t>The Dutch wanted to profit from the New World as Spain and France were doing. </a:t>
            </a:r>
          </a:p>
          <a:p>
            <a:pPr>
              <a:buSzPct val="65000"/>
              <a:buFont typeface="Wingdings" charset="2"/>
              <a:buChar char="u"/>
            </a:pPr>
            <a:r>
              <a:rPr lang="en-US" dirty="0" smtClean="0"/>
              <a:t>Port cities welcomed people from all countries/religions</a:t>
            </a:r>
          </a:p>
          <a:p>
            <a:pPr>
              <a:buSzPct val="65000"/>
              <a:buFont typeface="Wingdings" charset="2"/>
              <a:buChar char="u"/>
            </a:pPr>
            <a:r>
              <a:rPr lang="en-US" dirty="0" smtClean="0"/>
              <a:t>Dutch and French conflict over the Fur Trade and fighting lasts for years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The Rivalry Deepens</a:t>
            </a:r>
            <a:endParaRPr lang="en-US" b="1" dirty="0"/>
          </a:p>
        </p:txBody>
      </p:sp>
      <p:sp>
        <p:nvSpPr>
          <p:cNvPr id="3" name="Content Placeholder 2"/>
          <p:cNvSpPr>
            <a:spLocks noGrp="1"/>
          </p:cNvSpPr>
          <p:nvPr>
            <p:ph idx="1"/>
          </p:nvPr>
        </p:nvSpPr>
        <p:spPr>
          <a:xfrm>
            <a:off x="228600" y="1173162"/>
            <a:ext cx="8686800" cy="5227638"/>
          </a:xfrm>
        </p:spPr>
        <p:txBody>
          <a:bodyPr>
            <a:normAutofit/>
          </a:bodyPr>
          <a:lstStyle/>
          <a:p>
            <a:pPr>
              <a:buSzPct val="65000"/>
              <a:buFont typeface="Wingdings" charset="2"/>
              <a:buChar char="u"/>
            </a:pPr>
            <a:r>
              <a:rPr lang="en-US" dirty="0" smtClean="0"/>
              <a:t>Religious Disagreement Continues Throughout Europe as a result of the Protestant Reformation</a:t>
            </a:r>
          </a:p>
          <a:p>
            <a:pPr>
              <a:buSzPct val="65000"/>
              <a:buFont typeface="Wingdings" charset="2"/>
              <a:buChar char="u"/>
            </a:pPr>
            <a:r>
              <a:rPr lang="en-US" dirty="0" smtClean="0"/>
              <a:t>England and The Netherlands were Protestant while Spain and France were Catholic</a:t>
            </a:r>
          </a:p>
          <a:p>
            <a:pPr>
              <a:buSzPct val="65000"/>
              <a:buFont typeface="Wingdings" charset="2"/>
              <a:buChar char="u"/>
            </a:pPr>
            <a:r>
              <a:rPr lang="en-US" dirty="0" smtClean="0"/>
              <a:t>Protestants and Catholics in France fought one another for 40 years, causing 1000s of deaths in that country alone</a:t>
            </a:r>
          </a:p>
          <a:p>
            <a:pPr>
              <a:buSzPct val="65000"/>
              <a:buFont typeface="Wingdings" charset="2"/>
              <a:buChar char="u"/>
            </a:pPr>
            <a:r>
              <a:rPr lang="en-US" dirty="0" smtClean="0"/>
              <a:t>In response to the religious persecution, settlers began leaving their “home countries” in search of religious freedom on the New World</a:t>
            </a:r>
          </a:p>
          <a:p>
            <a:pPr>
              <a:buSzPct val="65000"/>
              <a:buFont typeface="Wingdings" charset="2"/>
              <a:buChar char="u"/>
            </a:pPr>
            <a:r>
              <a:rPr lang="en-US" dirty="0" smtClean="0"/>
              <a:t>Fighting between the nations in the New World lasts for years and results in the death of thousands of Native Americans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Exploration (1492 – 1522)</a:t>
            </a:r>
            <a:endParaRPr lang="en-US" b="1" dirty="0"/>
          </a:p>
        </p:txBody>
      </p:sp>
      <p:sp>
        <p:nvSpPr>
          <p:cNvPr id="3" name="Content Placeholder 2"/>
          <p:cNvSpPr>
            <a:spLocks noGrp="1"/>
          </p:cNvSpPr>
          <p:nvPr>
            <p:ph idx="1"/>
          </p:nvPr>
        </p:nvSpPr>
        <p:spPr>
          <a:xfrm>
            <a:off x="914400" y="1735138"/>
            <a:ext cx="7313613" cy="4665662"/>
          </a:xfrm>
        </p:spPr>
        <p:txBody>
          <a:bodyPr/>
          <a:lstStyle/>
          <a:p>
            <a:pPr>
              <a:buSzPct val="65000"/>
              <a:buFont typeface="Wingdings" charset="2"/>
              <a:buChar char="u"/>
            </a:pPr>
            <a:r>
              <a:rPr lang="en-US" dirty="0" smtClean="0"/>
              <a:t>Columbus reaches the Americas - 1492	</a:t>
            </a:r>
          </a:p>
          <a:p>
            <a:pPr lvl="1">
              <a:buSzPct val="65000"/>
              <a:buFont typeface="Wingdings" charset="2"/>
              <a:buChar char="u"/>
            </a:pPr>
            <a:r>
              <a:rPr lang="en-US" dirty="0" smtClean="0"/>
              <a:t>Spain’s King Ferdinand and Queen Isabella fund future voyages in the quest for Gold, God, and Glory</a:t>
            </a:r>
          </a:p>
          <a:p>
            <a:pPr>
              <a:buSzPct val="65000"/>
              <a:buFont typeface="Wingdings" charset="2"/>
              <a:buChar char="u"/>
            </a:pPr>
            <a:r>
              <a:rPr lang="en-US" dirty="0" smtClean="0"/>
              <a:t>Columbus</a:t>
            </a:r>
            <a:r>
              <a:rPr lang="en-US" dirty="0" smtClean="0"/>
              <a:t> founds first Spanish colony in 1493 on the island of Hispaniola</a:t>
            </a:r>
          </a:p>
          <a:p>
            <a:pPr>
              <a:buSzPct val="65000"/>
              <a:buFont typeface="Wingdings" charset="2"/>
              <a:buChar char="u"/>
            </a:pPr>
            <a:r>
              <a:rPr lang="en-US" dirty="0" smtClean="0"/>
              <a:t>Spain settles islands across the Caribbean (including Puerto Rico, Jamaica, and Cuba.</a:t>
            </a:r>
          </a:p>
          <a:p>
            <a:pPr>
              <a:buSzPct val="65000"/>
              <a:buFont typeface="Wingdings" charset="2"/>
              <a:buChar char="u"/>
            </a:pPr>
            <a:r>
              <a:rPr lang="en-US" dirty="0" smtClean="0"/>
              <a:t>Columbian Exchange</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The Spanish Empire</a:t>
            </a:r>
            <a:endParaRPr lang="en-US" b="1" dirty="0"/>
          </a:p>
        </p:txBody>
      </p:sp>
      <p:sp>
        <p:nvSpPr>
          <p:cNvPr id="3" name="Content Placeholder 2"/>
          <p:cNvSpPr>
            <a:spLocks noGrp="1"/>
          </p:cNvSpPr>
          <p:nvPr>
            <p:ph idx="1"/>
          </p:nvPr>
        </p:nvSpPr>
        <p:spPr>
          <a:xfrm>
            <a:off x="457200" y="1371600"/>
            <a:ext cx="8229600" cy="5029200"/>
          </a:xfrm>
        </p:spPr>
        <p:txBody>
          <a:bodyPr>
            <a:normAutofit/>
          </a:bodyPr>
          <a:lstStyle/>
          <a:p>
            <a:pPr>
              <a:buFont typeface="Wingdings" charset="2"/>
              <a:buChar char="u"/>
            </a:pPr>
            <a:r>
              <a:rPr lang="en-US" dirty="0" smtClean="0"/>
              <a:t>Conquistadors (conquerors) established settlements in the Americas throughout the 1500s.  Gave Spain 1/5</a:t>
            </a:r>
            <a:r>
              <a:rPr lang="en-US" baseline="30000" dirty="0" smtClean="0"/>
              <a:t>th</a:t>
            </a:r>
            <a:r>
              <a:rPr lang="en-US" dirty="0" smtClean="0"/>
              <a:t> of any gold or treasure they captured.</a:t>
            </a:r>
          </a:p>
          <a:p>
            <a:pPr>
              <a:buFont typeface="Wingdings" charset="2"/>
              <a:buChar char="u"/>
            </a:pPr>
            <a:r>
              <a:rPr lang="en-US" dirty="0" smtClean="0"/>
              <a:t>The conquistadors made Spain one of the richest nations in Europe</a:t>
            </a:r>
          </a:p>
          <a:p>
            <a:pPr>
              <a:buFont typeface="Wingdings" charset="2"/>
              <a:buChar char="u"/>
            </a:pPr>
            <a:r>
              <a:rPr lang="en-US" dirty="0" smtClean="0"/>
              <a:t>Colonists followed the conquistadors to settle the Americas</a:t>
            </a:r>
          </a:p>
          <a:p>
            <a:pPr>
              <a:buFont typeface="Wingdings" charset="2"/>
              <a:buChar char="u"/>
            </a:pPr>
            <a:r>
              <a:rPr lang="en-US" dirty="0" smtClean="0"/>
              <a:t>Hernando Cortes – 600 soldiers and 16 horses - Montezuma</a:t>
            </a:r>
          </a:p>
          <a:p>
            <a:pPr>
              <a:buFont typeface="Wingdings" charset="2"/>
              <a:buChar char="u"/>
            </a:pPr>
            <a:r>
              <a:rPr lang="en-US" dirty="0" smtClean="0"/>
              <a:t>Francisco Pizarro – conquered the Incas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The Spanish Empire</a:t>
            </a:r>
            <a:endParaRPr lang="en-US" b="1" dirty="0"/>
          </a:p>
        </p:txBody>
      </p:sp>
      <p:sp>
        <p:nvSpPr>
          <p:cNvPr id="3" name="Content Placeholder 2"/>
          <p:cNvSpPr>
            <a:spLocks noGrp="1"/>
          </p:cNvSpPr>
          <p:nvPr>
            <p:ph idx="1"/>
          </p:nvPr>
        </p:nvSpPr>
        <p:spPr>
          <a:xfrm>
            <a:off x="457200" y="1371600"/>
            <a:ext cx="8229600" cy="5029200"/>
          </a:xfrm>
        </p:spPr>
        <p:txBody>
          <a:bodyPr>
            <a:normAutofit/>
          </a:bodyPr>
          <a:lstStyle/>
          <a:p>
            <a:pPr>
              <a:buFont typeface="Wingdings" charset="2"/>
              <a:buChar char="u"/>
            </a:pPr>
            <a:r>
              <a:rPr lang="en-US" dirty="0" smtClean="0"/>
              <a:t>Why were the Spanish so victorious when they were greatly outnumbered?</a:t>
            </a:r>
          </a:p>
          <a:p>
            <a:pPr lvl="1">
              <a:buFont typeface="Wingdings" charset="2"/>
              <a:buChar char="u"/>
            </a:pPr>
            <a:r>
              <a:rPr lang="en-US" dirty="0" smtClean="0"/>
              <a:t>Superior military equipment (steel armor/guns) </a:t>
            </a:r>
          </a:p>
          <a:p>
            <a:pPr lvl="1">
              <a:buFont typeface="Wingdings" charset="2"/>
              <a:buChar char="u"/>
            </a:pPr>
            <a:r>
              <a:rPr lang="en-US" dirty="0" smtClean="0"/>
              <a:t>Horses</a:t>
            </a:r>
          </a:p>
          <a:p>
            <a:pPr lvl="1">
              <a:buFont typeface="Wingdings" charset="2"/>
              <a:buChar char="u"/>
            </a:pPr>
            <a:r>
              <a:rPr lang="en-US" dirty="0" smtClean="0"/>
              <a:t>Native American’s thought the Spanish might be gods, so they were hesitant to attack/fight with full force</a:t>
            </a:r>
          </a:p>
          <a:p>
            <a:pPr lvl="1">
              <a:buFont typeface="Wingdings" charset="2"/>
              <a:buChar char="u"/>
            </a:pPr>
            <a:r>
              <a:rPr lang="en-US" dirty="0" smtClean="0"/>
              <a:t>Disease</a:t>
            </a:r>
          </a:p>
          <a:p>
            <a:pPr>
              <a:buFont typeface="Wingdings" charset="2"/>
              <a:buChar char="u"/>
            </a:pPr>
            <a:r>
              <a:rPr lang="en-US" dirty="0" smtClean="0"/>
              <a:t>Laws of the Indies</a:t>
            </a:r>
          </a:p>
          <a:p>
            <a:pPr lvl="1">
              <a:buFont typeface="Wingdings" charset="2"/>
              <a:buChar char="u"/>
            </a:pPr>
            <a:r>
              <a:rPr lang="en-US" dirty="0" smtClean="0"/>
              <a:t>Conquistadors were poor rulers</a:t>
            </a:r>
          </a:p>
          <a:p>
            <a:pPr lvl="1">
              <a:buFont typeface="Wingdings" charset="2"/>
              <a:buChar char="u"/>
            </a:pPr>
            <a:r>
              <a:rPr lang="en-US" dirty="0" smtClean="0"/>
              <a:t>New Spain &amp; Peru</a:t>
            </a:r>
          </a:p>
          <a:p>
            <a:pPr lvl="1">
              <a:buFont typeface="Wingdings" charset="2"/>
              <a:buChar char="u"/>
            </a:pPr>
            <a:r>
              <a:rPr lang="en-US" dirty="0" smtClean="0"/>
              <a:t>Viceroys, pueblos, presidios, and missions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Other Empires Emerge</a:t>
            </a:r>
            <a:endParaRPr lang="en-US" b="1" dirty="0"/>
          </a:p>
        </p:txBody>
      </p:sp>
      <p:sp>
        <p:nvSpPr>
          <p:cNvPr id="3" name="Content Placeholder 2"/>
          <p:cNvSpPr>
            <a:spLocks noGrp="1"/>
          </p:cNvSpPr>
          <p:nvPr>
            <p:ph idx="1"/>
          </p:nvPr>
        </p:nvSpPr>
        <p:spPr>
          <a:xfrm>
            <a:off x="228600" y="1371600"/>
            <a:ext cx="8686800" cy="5029200"/>
          </a:xfrm>
        </p:spPr>
        <p:txBody>
          <a:bodyPr>
            <a:normAutofit/>
          </a:bodyPr>
          <a:lstStyle/>
          <a:p>
            <a:pPr>
              <a:buFont typeface="Wingdings" charset="2"/>
              <a:buChar char="u"/>
            </a:pPr>
            <a:r>
              <a:rPr lang="en-US" dirty="0" smtClean="0"/>
              <a:t>England, France, and the Netherlands (Dutch) envied the empire Spain was building in the new world and the riches they brought back.</a:t>
            </a:r>
          </a:p>
          <a:p>
            <a:pPr>
              <a:buFont typeface="Wingdings" charset="2"/>
              <a:buChar char="u"/>
            </a:pPr>
            <a:r>
              <a:rPr lang="en-US" dirty="0" smtClean="0"/>
              <a:t>King Henry VII of England was pleased that Cabot had made a successful Atlantic voyage, exciting the British people.</a:t>
            </a:r>
          </a:p>
          <a:p>
            <a:pPr>
              <a:buFont typeface="Wingdings" charset="2"/>
              <a:buChar char="u"/>
            </a:pPr>
            <a:r>
              <a:rPr lang="en-US" dirty="0" smtClean="0"/>
              <a:t>Magellan’s route around South America seemed long – they wanted a shorter route – i.e. Northwest Passage</a:t>
            </a:r>
          </a:p>
          <a:p>
            <a:pPr>
              <a:buFont typeface="Wingdings" charset="2"/>
              <a:buChar char="u"/>
            </a:pPr>
            <a:r>
              <a:rPr lang="en-US" dirty="0" smtClean="0"/>
              <a:t>France sent Giovanni de </a:t>
            </a:r>
            <a:r>
              <a:rPr lang="en-US" dirty="0" err="1" smtClean="0"/>
              <a:t>Varrazano</a:t>
            </a:r>
            <a:r>
              <a:rPr lang="en-US" dirty="0" smtClean="0"/>
              <a:t> and Cartier to seek passage</a:t>
            </a:r>
          </a:p>
          <a:p>
            <a:pPr>
              <a:buFont typeface="Wingdings" charset="2"/>
              <a:buChar char="u"/>
            </a:pPr>
            <a:r>
              <a:rPr lang="en-US" dirty="0" smtClean="0"/>
              <a:t>Henry Hudson sails for the Dutch</a:t>
            </a:r>
          </a:p>
          <a:p>
            <a:pPr>
              <a:buFont typeface="Wingdings" charset="2"/>
              <a:buChar char="u"/>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Why a Rivalry?</a:t>
            </a:r>
            <a:endParaRPr lang="en-US" b="1" dirty="0"/>
          </a:p>
        </p:txBody>
      </p:sp>
      <p:sp>
        <p:nvSpPr>
          <p:cNvPr id="3" name="Content Placeholder 2"/>
          <p:cNvSpPr>
            <a:spLocks noGrp="1"/>
          </p:cNvSpPr>
          <p:nvPr>
            <p:ph idx="1"/>
          </p:nvPr>
        </p:nvSpPr>
        <p:spPr>
          <a:xfrm>
            <a:off x="228600" y="1371600"/>
            <a:ext cx="8686800" cy="5029200"/>
          </a:xfrm>
        </p:spPr>
        <p:txBody>
          <a:bodyPr>
            <a:normAutofit/>
          </a:bodyPr>
          <a:lstStyle/>
          <a:p>
            <a:pPr>
              <a:buSzPct val="65000"/>
              <a:buFont typeface="Wingdings" charset="2"/>
              <a:buChar char="u"/>
            </a:pPr>
            <a:r>
              <a:rPr lang="en-US" dirty="0" smtClean="0"/>
              <a:t>Religious Differences</a:t>
            </a:r>
          </a:p>
          <a:p>
            <a:pPr lvl="1">
              <a:buSzPct val="65000"/>
              <a:buFont typeface="Wingdings" charset="2"/>
              <a:buChar char="u"/>
            </a:pPr>
            <a:r>
              <a:rPr lang="en-US" dirty="0" smtClean="0"/>
              <a:t>Roman Catholic Church Prominent in Europe</a:t>
            </a:r>
          </a:p>
          <a:p>
            <a:pPr lvl="1">
              <a:buSzPct val="65000"/>
              <a:buFont typeface="Wingdings" charset="2"/>
              <a:buChar char="u"/>
            </a:pPr>
            <a:r>
              <a:rPr lang="en-US" dirty="0" smtClean="0"/>
              <a:t>England’s Queen Catherine of Aragon (the daughter of Ferdinand and Isabella of Spain) married King Henry VIII.  They were all strict Catholics and hoped to spread Catholicism around the world, including the New World.</a:t>
            </a:r>
          </a:p>
          <a:p>
            <a:pPr>
              <a:buSzPct val="65000"/>
              <a:buFont typeface="Wingdings" charset="2"/>
              <a:buChar char="u"/>
            </a:pPr>
            <a:r>
              <a:rPr lang="en-US" dirty="0" smtClean="0"/>
              <a:t>1517 – Martin Luther challenges the practices of the church</a:t>
            </a:r>
          </a:p>
          <a:p>
            <a:pPr lvl="1">
              <a:buSzPct val="65000"/>
              <a:buFont typeface="Wingdings" charset="2"/>
              <a:buChar char="u"/>
            </a:pPr>
            <a:r>
              <a:rPr lang="en-US" dirty="0" smtClean="0"/>
              <a:t>Opposed the power of Popes/Corruption of the Church</a:t>
            </a:r>
          </a:p>
          <a:p>
            <a:pPr lvl="1">
              <a:buSzPct val="75000"/>
              <a:buFont typeface="Wingdings" charset="2"/>
              <a:buChar char="u"/>
            </a:pPr>
            <a:r>
              <a:rPr lang="en-US" dirty="0" smtClean="0"/>
              <a:t>His supporters become known as Protestants</a:t>
            </a:r>
          </a:p>
          <a:p>
            <a:pPr lvl="1">
              <a:buSzPct val="75000"/>
              <a:buFont typeface="Wingdings" charset="2"/>
              <a:buChar char="u"/>
            </a:pPr>
            <a:r>
              <a:rPr lang="en-US" dirty="0" smtClean="0"/>
              <a:t>The Protestant Reformation divides Europe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Religious Turmoil in England</a:t>
            </a:r>
            <a:endParaRPr lang="en-US" b="1" dirty="0"/>
          </a:p>
        </p:txBody>
      </p:sp>
      <p:sp>
        <p:nvSpPr>
          <p:cNvPr id="3" name="Content Placeholder 2"/>
          <p:cNvSpPr>
            <a:spLocks noGrp="1"/>
          </p:cNvSpPr>
          <p:nvPr>
            <p:ph idx="1"/>
          </p:nvPr>
        </p:nvSpPr>
        <p:spPr>
          <a:xfrm>
            <a:off x="228600" y="1371600"/>
            <a:ext cx="8686800" cy="5029200"/>
          </a:xfrm>
        </p:spPr>
        <p:txBody>
          <a:bodyPr>
            <a:normAutofit/>
          </a:bodyPr>
          <a:lstStyle/>
          <a:p>
            <a:pPr>
              <a:buSzPct val="65000"/>
              <a:buFont typeface="Wingdings" charset="2"/>
              <a:buChar char="u"/>
            </a:pPr>
            <a:r>
              <a:rPr lang="en-US" dirty="0" smtClean="0"/>
              <a:t>The Monarchy takes over the Church</a:t>
            </a:r>
          </a:p>
          <a:p>
            <a:pPr lvl="1">
              <a:buSzPct val="65000"/>
              <a:buFont typeface="Wingdings" charset="2"/>
              <a:buChar char="u"/>
            </a:pPr>
            <a:r>
              <a:rPr lang="en-US" dirty="0" smtClean="0"/>
              <a:t>Henry VIII wants to marry Anne Boleyn but is married to Catherine of Aragon. He seeks a divorce.</a:t>
            </a:r>
          </a:p>
          <a:p>
            <a:pPr lvl="1">
              <a:buSzPct val="65000"/>
              <a:buFont typeface="Wingdings" charset="2"/>
              <a:buChar char="u"/>
            </a:pPr>
            <a:r>
              <a:rPr lang="en-US" dirty="0" smtClean="0"/>
              <a:t>Anne disagreed with the Catholic church and and influenced Henry to declare his supremacy over the church</a:t>
            </a:r>
          </a:p>
          <a:p>
            <a:pPr lvl="1">
              <a:buSzPct val="65000"/>
              <a:buFont typeface="Wingdings" charset="2"/>
              <a:buChar char="u"/>
            </a:pPr>
            <a:r>
              <a:rPr lang="en-US" dirty="0" smtClean="0"/>
              <a:t>This eventually led to his excommunication by the Pope and the creation of the Church of England.</a:t>
            </a:r>
          </a:p>
          <a:p>
            <a:pPr>
              <a:buSzPct val="65000"/>
              <a:buFont typeface="Wingdings" charset="2"/>
              <a:buChar char="u"/>
            </a:pPr>
            <a:r>
              <a:rPr lang="en-US" dirty="0" smtClean="0"/>
              <a:t>Henry and Catherine’s daughter Mary becomes Queen of England and brings Catholicism back. She was known as Bloody Mary because of the death of more than 300 protestants during her reign. Married Phillip II of Spain, also Catholic.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England begins Exploring</a:t>
            </a:r>
            <a:endParaRPr lang="en-US" b="1" dirty="0"/>
          </a:p>
        </p:txBody>
      </p:sp>
      <p:sp>
        <p:nvSpPr>
          <p:cNvPr id="3" name="Content Placeholder 2"/>
          <p:cNvSpPr>
            <a:spLocks noGrp="1"/>
          </p:cNvSpPr>
          <p:nvPr>
            <p:ph idx="1"/>
          </p:nvPr>
        </p:nvSpPr>
        <p:spPr>
          <a:xfrm>
            <a:off x="228600" y="1371600"/>
            <a:ext cx="8686800" cy="5029200"/>
          </a:xfrm>
        </p:spPr>
        <p:txBody>
          <a:bodyPr>
            <a:normAutofit/>
          </a:bodyPr>
          <a:lstStyle/>
          <a:p>
            <a:pPr>
              <a:buSzPct val="65000"/>
              <a:buFont typeface="Wingdings" charset="2"/>
              <a:buChar char="u"/>
            </a:pPr>
            <a:r>
              <a:rPr lang="en-US" dirty="0" smtClean="0"/>
              <a:t>Henry and Anne’s daughter Elizabeth becomes Queen Elizabeth I of England in 1558 and united England as Protestants.</a:t>
            </a:r>
          </a:p>
          <a:p>
            <a:pPr>
              <a:buSzPct val="65000"/>
              <a:buFont typeface="Wingdings" charset="2"/>
              <a:buChar char="u"/>
            </a:pPr>
            <a:r>
              <a:rPr lang="en-US" dirty="0" smtClean="0"/>
              <a:t>England had ambitions to gain the riches that Spain received from the New World. In 1585 Elizabeth sent Sir Walter Raleigh and 100 men who failed to establish a colony. Second attempt in 1587 also failed.</a:t>
            </a:r>
          </a:p>
          <a:p>
            <a:pPr>
              <a:buSzPct val="65000"/>
              <a:buFont typeface="Wingdings" charset="2"/>
              <a:buChar char="u"/>
            </a:pPr>
            <a:r>
              <a:rPr lang="en-US" dirty="0" smtClean="0"/>
              <a:t>Meanwhile, England and Spain were at war (Spanish Armada). English explorers raid Spanish settlements and steal their treasures and competed for land in the New World with France and the Netherlands.</a:t>
            </a:r>
          </a:p>
          <a:p>
            <a:pPr>
              <a:buSzPct val="65000"/>
              <a:buFont typeface="Wingdings" charset="2"/>
              <a:buChar char="u"/>
            </a:pPr>
            <a:r>
              <a:rPr lang="en-US" dirty="0" smtClean="0"/>
              <a:t>1606 – Roanoke Colony (Virginia Company of London) </a:t>
            </a:r>
          </a:p>
          <a:p>
            <a:pPr>
              <a:buSzPct val="65000"/>
              <a:buFont typeface="Wingdings" charset="2"/>
              <a:buChar char="u"/>
            </a:pPr>
            <a:endParaRPr lang="en-US" dirty="0" smtClean="0"/>
          </a:p>
          <a:p>
            <a:pPr>
              <a:buSzPct val="65000"/>
              <a:buFont typeface="Wingdings" charset="2"/>
              <a:buChar char="u"/>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3613" cy="868362"/>
          </a:xfrm>
        </p:spPr>
        <p:txBody>
          <a:bodyPr/>
          <a:lstStyle/>
          <a:p>
            <a:r>
              <a:rPr lang="en-US" b="1" dirty="0" smtClean="0"/>
              <a:t>France Begins Exploring</a:t>
            </a:r>
            <a:endParaRPr lang="en-US" b="1" dirty="0"/>
          </a:p>
        </p:txBody>
      </p:sp>
      <p:sp>
        <p:nvSpPr>
          <p:cNvPr id="3" name="Content Placeholder 2"/>
          <p:cNvSpPr>
            <a:spLocks noGrp="1"/>
          </p:cNvSpPr>
          <p:nvPr>
            <p:ph idx="1"/>
          </p:nvPr>
        </p:nvSpPr>
        <p:spPr>
          <a:xfrm>
            <a:off x="228600" y="1600200"/>
            <a:ext cx="8686800" cy="4800600"/>
          </a:xfrm>
        </p:spPr>
        <p:txBody>
          <a:bodyPr>
            <a:normAutofit/>
          </a:bodyPr>
          <a:lstStyle/>
          <a:p>
            <a:pPr>
              <a:buSzPct val="65000"/>
              <a:buFont typeface="Wingdings" charset="2"/>
              <a:buChar char="u"/>
            </a:pPr>
            <a:r>
              <a:rPr lang="en-US" dirty="0" smtClean="0"/>
              <a:t>France profits from trapping and trading. They worked well with the Native Americans and received furs that sold for high prices in Europe</a:t>
            </a:r>
          </a:p>
          <a:p>
            <a:pPr>
              <a:buSzPct val="65000"/>
              <a:buFont typeface="Wingdings" charset="2"/>
              <a:buChar char="u"/>
            </a:pPr>
            <a:r>
              <a:rPr lang="en-US" dirty="0" smtClean="0"/>
              <a:t>Missionaries taught Christianity to the Native Americans</a:t>
            </a:r>
          </a:p>
          <a:p>
            <a:pPr>
              <a:buSzPct val="65000"/>
              <a:buFont typeface="Wingdings" charset="2"/>
              <a:buChar char="u"/>
            </a:pPr>
            <a:r>
              <a:rPr lang="en-US" dirty="0" smtClean="0"/>
              <a:t>French explorers claim the Great Lakes region/Mississippi River. </a:t>
            </a:r>
          </a:p>
          <a:p>
            <a:pPr lvl="1">
              <a:buSzPct val="65000"/>
              <a:buFont typeface="Wingdings" charset="2"/>
              <a:buChar char="u"/>
            </a:pPr>
            <a:r>
              <a:rPr lang="en-US" dirty="0" smtClean="0"/>
              <a:t>Builds forts to keep Spain/England out of their new territory</a:t>
            </a:r>
          </a:p>
          <a:p>
            <a:pPr>
              <a:buSzPct val="65000"/>
              <a:buFont typeface="Wingdings" charset="2"/>
              <a:buChar char="u"/>
            </a:pPr>
            <a:r>
              <a:rPr lang="en-US" dirty="0" smtClean="0"/>
              <a:t>King of France rules French territory in the New World </a:t>
            </a:r>
          </a:p>
          <a:p>
            <a:pPr lvl="1">
              <a:buSzPct val="65000"/>
              <a:buFont typeface="Wingdings" charset="2"/>
              <a:buChar char="u"/>
            </a:pPr>
            <a:r>
              <a:rPr lang="en-US" dirty="0" smtClean="0"/>
              <a:t>French growth was slow</a:t>
            </a:r>
          </a:p>
          <a:p>
            <a:pPr>
              <a:buSzPct val="65000"/>
              <a:buFont typeface="Wingdings" charset="2"/>
              <a:buChar char="u"/>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138</TotalTime>
  <Words>791</Words>
  <Application>Microsoft Macintosh PowerPoint</Application>
  <PresentationFormat>On-screen Show (4:3)</PresentationFormat>
  <Paragraphs>66</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Inkwell</vt:lpstr>
      <vt:lpstr>European Rivalries</vt:lpstr>
      <vt:lpstr>Exploration (1492 – 1522)</vt:lpstr>
      <vt:lpstr>The Spanish Empire</vt:lpstr>
      <vt:lpstr>The Spanish Empire</vt:lpstr>
      <vt:lpstr>Other Empires Emerge</vt:lpstr>
      <vt:lpstr>Why a Rivalry?</vt:lpstr>
      <vt:lpstr>Religious Turmoil in England</vt:lpstr>
      <vt:lpstr>England begins Exploring</vt:lpstr>
      <vt:lpstr>France Begins Exploring</vt:lpstr>
      <vt:lpstr>The Dutch Begin Exploring</vt:lpstr>
      <vt:lpstr>The Rivalry Deepens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Rivalries</dc:title>
  <dc:creator>Whitney Neal</dc:creator>
  <cp:lastModifiedBy>Whitney Neal</cp:lastModifiedBy>
  <cp:revision>29</cp:revision>
  <dcterms:created xsi:type="dcterms:W3CDTF">2008-09-10T00:46:59Z</dcterms:created>
  <dcterms:modified xsi:type="dcterms:W3CDTF">2008-09-10T03:05:06Z</dcterms:modified>
</cp:coreProperties>
</file>